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1"/>
  </p:notesMasterIdLst>
  <p:handoutMasterIdLst>
    <p:handoutMasterId r:id="rId22"/>
  </p:handoutMasterIdLst>
  <p:sldIdLst>
    <p:sldId id="256" r:id="rId2"/>
    <p:sldId id="260" r:id="rId3"/>
    <p:sldId id="275" r:id="rId4"/>
    <p:sldId id="282" r:id="rId5"/>
    <p:sldId id="257" r:id="rId6"/>
    <p:sldId id="283" r:id="rId7"/>
    <p:sldId id="293" r:id="rId8"/>
    <p:sldId id="294" r:id="rId9"/>
    <p:sldId id="284" r:id="rId10"/>
    <p:sldId id="295" r:id="rId11"/>
    <p:sldId id="286" r:id="rId12"/>
    <p:sldId id="287" r:id="rId13"/>
    <p:sldId id="288" r:id="rId14"/>
    <p:sldId id="266" r:id="rId15"/>
    <p:sldId id="290" r:id="rId16"/>
    <p:sldId id="267" r:id="rId17"/>
    <p:sldId id="271" r:id="rId18"/>
    <p:sldId id="268" r:id="rId19"/>
    <p:sldId id="281" r:id="rId20"/>
  </p:sldIdLst>
  <p:sldSz cx="9144000" cy="6858000" type="screen4x3"/>
  <p:notesSz cx="7010400" cy="9296400"/>
  <p:defaultTextStyle>
    <a:defPPr>
      <a:defRPr lang="en-US"/>
    </a:defPPr>
    <a:lvl1pPr algn="l" rtl="0" fontAlgn="base">
      <a:spcBef>
        <a:spcPct val="20000"/>
      </a:spcBef>
      <a:spcAft>
        <a:spcPct val="0"/>
      </a:spcAft>
      <a:defRPr sz="2800" b="1" kern="1200">
        <a:solidFill>
          <a:schemeClr val="tx1"/>
        </a:solidFill>
        <a:latin typeface="Comic Sans MS" pitchFamily="66" charset="0"/>
        <a:ea typeface="+mn-ea"/>
        <a:cs typeface="+mn-cs"/>
      </a:defRPr>
    </a:lvl1pPr>
    <a:lvl2pPr marL="457200" algn="l" rtl="0" fontAlgn="base">
      <a:spcBef>
        <a:spcPct val="20000"/>
      </a:spcBef>
      <a:spcAft>
        <a:spcPct val="0"/>
      </a:spcAft>
      <a:defRPr sz="2800" b="1" kern="1200">
        <a:solidFill>
          <a:schemeClr val="tx1"/>
        </a:solidFill>
        <a:latin typeface="Comic Sans MS" pitchFamily="66" charset="0"/>
        <a:ea typeface="+mn-ea"/>
        <a:cs typeface="+mn-cs"/>
      </a:defRPr>
    </a:lvl2pPr>
    <a:lvl3pPr marL="914400" algn="l" rtl="0" fontAlgn="base">
      <a:spcBef>
        <a:spcPct val="20000"/>
      </a:spcBef>
      <a:spcAft>
        <a:spcPct val="0"/>
      </a:spcAft>
      <a:defRPr sz="2800" b="1" kern="1200">
        <a:solidFill>
          <a:schemeClr val="tx1"/>
        </a:solidFill>
        <a:latin typeface="Comic Sans MS" pitchFamily="66" charset="0"/>
        <a:ea typeface="+mn-ea"/>
        <a:cs typeface="+mn-cs"/>
      </a:defRPr>
    </a:lvl3pPr>
    <a:lvl4pPr marL="1371600" algn="l" rtl="0" fontAlgn="base">
      <a:spcBef>
        <a:spcPct val="20000"/>
      </a:spcBef>
      <a:spcAft>
        <a:spcPct val="0"/>
      </a:spcAft>
      <a:defRPr sz="2800" b="1" kern="1200">
        <a:solidFill>
          <a:schemeClr val="tx1"/>
        </a:solidFill>
        <a:latin typeface="Comic Sans MS" pitchFamily="66" charset="0"/>
        <a:ea typeface="+mn-ea"/>
        <a:cs typeface="+mn-cs"/>
      </a:defRPr>
    </a:lvl4pPr>
    <a:lvl5pPr marL="1828800" algn="l" rtl="0" fontAlgn="base">
      <a:spcBef>
        <a:spcPct val="20000"/>
      </a:spcBef>
      <a:spcAft>
        <a:spcPct val="0"/>
      </a:spcAft>
      <a:defRPr sz="2800" b="1" kern="1200">
        <a:solidFill>
          <a:schemeClr val="tx1"/>
        </a:solidFill>
        <a:latin typeface="Comic Sans MS" pitchFamily="66" charset="0"/>
        <a:ea typeface="+mn-ea"/>
        <a:cs typeface="+mn-cs"/>
      </a:defRPr>
    </a:lvl5pPr>
    <a:lvl6pPr marL="2286000" algn="l" defTabSz="914400" rtl="0" eaLnBrk="1" latinLnBrk="0" hangingPunct="1">
      <a:defRPr sz="2800" b="1" kern="1200">
        <a:solidFill>
          <a:schemeClr val="tx1"/>
        </a:solidFill>
        <a:latin typeface="Comic Sans MS" pitchFamily="66" charset="0"/>
        <a:ea typeface="+mn-ea"/>
        <a:cs typeface="+mn-cs"/>
      </a:defRPr>
    </a:lvl6pPr>
    <a:lvl7pPr marL="2743200" algn="l" defTabSz="914400" rtl="0" eaLnBrk="1" latinLnBrk="0" hangingPunct="1">
      <a:defRPr sz="2800" b="1" kern="1200">
        <a:solidFill>
          <a:schemeClr val="tx1"/>
        </a:solidFill>
        <a:latin typeface="Comic Sans MS" pitchFamily="66" charset="0"/>
        <a:ea typeface="+mn-ea"/>
        <a:cs typeface="+mn-cs"/>
      </a:defRPr>
    </a:lvl7pPr>
    <a:lvl8pPr marL="3200400" algn="l" defTabSz="914400" rtl="0" eaLnBrk="1" latinLnBrk="0" hangingPunct="1">
      <a:defRPr sz="2800" b="1" kern="1200">
        <a:solidFill>
          <a:schemeClr val="tx1"/>
        </a:solidFill>
        <a:latin typeface="Comic Sans MS" pitchFamily="66" charset="0"/>
        <a:ea typeface="+mn-ea"/>
        <a:cs typeface="+mn-cs"/>
      </a:defRPr>
    </a:lvl8pPr>
    <a:lvl9pPr marL="3657600" algn="l" defTabSz="914400" rtl="0" eaLnBrk="1" latinLnBrk="0" hangingPunct="1">
      <a:defRPr sz="2800" b="1"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33CC33"/>
    <a:srgbClr val="FF6600"/>
    <a:srgbClr val="3333FF"/>
    <a:srgbClr val="6600CC"/>
    <a:srgbClr val="00FF00"/>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56" autoAdjust="0"/>
    <p:restoredTop sz="94712" autoAdjust="0"/>
  </p:normalViewPr>
  <p:slideViewPr>
    <p:cSldViewPr>
      <p:cViewPr>
        <p:scale>
          <a:sx n="66" d="100"/>
          <a:sy n="66" d="100"/>
        </p:scale>
        <p:origin x="-858" y="-288"/>
      </p:cViewPr>
      <p:guideLst>
        <p:guide orient="horz" pos="2160"/>
        <p:guide pos="2880"/>
      </p:guideLst>
    </p:cSldViewPr>
  </p:slideViewPr>
  <p:outlineViewPr>
    <p:cViewPr>
      <p:scale>
        <a:sx n="33" d="100"/>
        <a:sy n="33" d="100"/>
      </p:scale>
      <p:origin x="0" y="1243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defRPr sz="1200"/>
            </a:lvl1pPr>
          </a:lstStyle>
          <a:p>
            <a:endParaRPr lang="en-US" dirty="0"/>
          </a:p>
        </p:txBody>
      </p:sp>
      <p:sp>
        <p:nvSpPr>
          <p:cNvPr id="71683"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lgn="r">
              <a:defRPr sz="1200"/>
            </a:lvl1pPr>
          </a:lstStyle>
          <a:p>
            <a:endParaRPr lang="en-US" dirty="0"/>
          </a:p>
        </p:txBody>
      </p:sp>
      <p:sp>
        <p:nvSpPr>
          <p:cNvPr id="71684"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defRPr sz="1200"/>
            </a:lvl1pPr>
          </a:lstStyle>
          <a:p>
            <a:endParaRPr lang="en-US" dirty="0"/>
          </a:p>
        </p:txBody>
      </p:sp>
      <p:sp>
        <p:nvSpPr>
          <p:cNvPr id="71685"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r">
              <a:defRPr sz="1200"/>
            </a:lvl1pPr>
          </a:lstStyle>
          <a:p>
            <a:fld id="{2FC84E2F-5FE6-4B4C-BD07-6E3D7B83DF97}" type="slidenum">
              <a:rPr lang="en-US"/>
              <a:pPr/>
              <a:t>‹#›</a:t>
            </a:fld>
            <a:endParaRPr lang="en-US" dirty="0"/>
          </a:p>
        </p:txBody>
      </p:sp>
    </p:spTree>
    <p:extLst>
      <p:ext uri="{BB962C8B-B14F-4D97-AF65-F5344CB8AC3E}">
        <p14:creationId xmlns:p14="http://schemas.microsoft.com/office/powerpoint/2010/main" val="2742370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spcBef>
                <a:spcPct val="0"/>
              </a:spcBef>
              <a:defRPr sz="1200" b="0">
                <a:latin typeface="Arial" charset="0"/>
              </a:defRPr>
            </a:lvl1pPr>
          </a:lstStyle>
          <a:p>
            <a:endParaRPr lang="en-US" dirty="0"/>
          </a:p>
        </p:txBody>
      </p:sp>
      <p:sp>
        <p:nvSpPr>
          <p:cNvPr id="6861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lgn="r">
              <a:spcBef>
                <a:spcPct val="0"/>
              </a:spcBef>
              <a:defRPr sz="1200" b="0">
                <a:latin typeface="Arial" charset="0"/>
              </a:defRPr>
            </a:lvl1pPr>
          </a:lstStyle>
          <a:p>
            <a:endParaRPr lang="en-US" dirty="0"/>
          </a:p>
        </p:txBody>
      </p:sp>
      <p:sp>
        <p:nvSpPr>
          <p:cNvPr id="686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6861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1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spcBef>
                <a:spcPct val="0"/>
              </a:spcBef>
              <a:defRPr sz="1200" b="0">
                <a:latin typeface="Arial" charset="0"/>
              </a:defRPr>
            </a:lvl1pPr>
          </a:lstStyle>
          <a:p>
            <a:endParaRPr lang="en-US" dirty="0"/>
          </a:p>
        </p:txBody>
      </p:sp>
      <p:sp>
        <p:nvSpPr>
          <p:cNvPr id="6861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r">
              <a:spcBef>
                <a:spcPct val="0"/>
              </a:spcBef>
              <a:defRPr sz="1200" b="0">
                <a:latin typeface="Arial" charset="0"/>
              </a:defRPr>
            </a:lvl1pPr>
          </a:lstStyle>
          <a:p>
            <a:fld id="{4D8DABA8-6263-494A-B8DF-D8884FC3E2D7}" type="slidenum">
              <a:rPr lang="en-US"/>
              <a:pPr/>
              <a:t>‹#›</a:t>
            </a:fld>
            <a:endParaRPr lang="en-US" dirty="0"/>
          </a:p>
        </p:txBody>
      </p:sp>
    </p:spTree>
    <p:extLst>
      <p:ext uri="{BB962C8B-B14F-4D97-AF65-F5344CB8AC3E}">
        <p14:creationId xmlns:p14="http://schemas.microsoft.com/office/powerpoint/2010/main" val="15203033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261299-8CEB-48A8-9D5B-508D641CEE02}" type="slidenum">
              <a:rPr lang="en-US"/>
              <a:pPr/>
              <a:t>6</a:t>
            </a:fld>
            <a:endParaRPr lang="en-US" dirty="0"/>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dirty="0"/>
              <a:t>Make sure students notice that the introduction includes all three reasons</a:t>
            </a:r>
          </a:p>
          <a:p>
            <a:r>
              <a:rPr lang="en-US" dirty="0"/>
              <a:t>Stress the color coding.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698BBF2B-EF8E-472F-B75D-56ACAB143BD1}"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167762-1578-4D47-A005-81ED35417CA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0B5333-02C7-4159-9BEB-4A4B8FA8C57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endParaRPr lang="en-US" dirty="0"/>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329B598-57AA-4EC3-95B0-05EB5C709F17}"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953DF5-F656-4219-95EE-D281E5E7DF1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1C8F59F2-89A5-4119-BF0E-A10FD8AAF3E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4528AD-9AE0-4C8D-82BC-928CC6D0BE1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C4BB21-3B02-4C3F-A11E-BB3FEFCAEF7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1F7408-5DEB-4E88-B340-7C0C45CCF85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1659C2-F7C9-46B1-BC75-09F38076C3B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2151AF-1823-4C1F-8654-FDD3FC2327B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5EA67-7E7B-4117-B526-880F4C5C200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1FE56F4-5D0E-4A2B-A55C-41EA01AF2817}"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066800"/>
            <a:ext cx="7467600" cy="3276600"/>
          </a:xfrm>
        </p:spPr>
        <p:txBody>
          <a:bodyPr>
            <a:normAutofit fontScale="90000"/>
          </a:bodyPr>
          <a:lstStyle/>
          <a:p>
            <a:r>
              <a:rPr lang="en-US" sz="6000" dirty="0">
                <a:solidFill>
                  <a:schemeClr val="bg1"/>
                </a:solidFill>
                <a:latin typeface="Matisse ITC" pitchFamily="82" charset="0"/>
              </a:rPr>
              <a:t/>
            </a:r>
            <a:br>
              <a:rPr lang="en-US" sz="6000" dirty="0">
                <a:solidFill>
                  <a:schemeClr val="bg1"/>
                </a:solidFill>
                <a:latin typeface="Matisse ITC" pitchFamily="82" charset="0"/>
              </a:rPr>
            </a:br>
            <a:r>
              <a:rPr lang="en-US" sz="6000" dirty="0">
                <a:solidFill>
                  <a:srgbClr val="FF0000"/>
                </a:solidFill>
                <a:latin typeface="Verdana" pitchFamily="34" charset="0"/>
                <a:ea typeface="Verdana" pitchFamily="34" charset="0"/>
                <a:cs typeface="Verdana" pitchFamily="34" charset="0"/>
              </a:rPr>
              <a:t>The Bing</a:t>
            </a:r>
            <a:r>
              <a:rPr lang="en-US" sz="6000" dirty="0">
                <a:solidFill>
                  <a:schemeClr val="tx1"/>
                </a:solidFill>
                <a:latin typeface="Verdana" pitchFamily="34" charset="0"/>
                <a:ea typeface="Verdana" pitchFamily="34" charset="0"/>
                <a:cs typeface="Verdana" pitchFamily="34" charset="0"/>
              </a:rPr>
              <a:t>,</a:t>
            </a:r>
            <a:r>
              <a:rPr lang="en-US" sz="6000" dirty="0">
                <a:solidFill>
                  <a:schemeClr val="bg1"/>
                </a:solidFill>
                <a:latin typeface="Verdana" pitchFamily="34" charset="0"/>
                <a:ea typeface="Verdana" pitchFamily="34" charset="0"/>
                <a:cs typeface="Verdana" pitchFamily="34" charset="0"/>
              </a:rPr>
              <a:t> </a:t>
            </a:r>
            <a:br>
              <a:rPr lang="en-US" sz="6000" dirty="0">
                <a:solidFill>
                  <a:schemeClr val="bg1"/>
                </a:solidFill>
                <a:latin typeface="Verdana" pitchFamily="34" charset="0"/>
                <a:ea typeface="Verdana" pitchFamily="34" charset="0"/>
                <a:cs typeface="Verdana" pitchFamily="34" charset="0"/>
              </a:rPr>
            </a:br>
            <a:r>
              <a:rPr lang="en-US" sz="6000" dirty="0">
                <a:solidFill>
                  <a:srgbClr val="FFFF00"/>
                </a:solidFill>
                <a:latin typeface="Verdana" pitchFamily="34" charset="0"/>
                <a:ea typeface="Verdana" pitchFamily="34" charset="0"/>
                <a:cs typeface="Verdana" pitchFamily="34" charset="0"/>
              </a:rPr>
              <a:t>The Bang</a:t>
            </a:r>
            <a:r>
              <a:rPr lang="en-US" sz="6000" dirty="0">
                <a:solidFill>
                  <a:schemeClr val="tx1"/>
                </a:solidFill>
                <a:latin typeface="Verdana" pitchFamily="34" charset="0"/>
                <a:ea typeface="Verdana" pitchFamily="34" charset="0"/>
                <a:cs typeface="Verdana" pitchFamily="34" charset="0"/>
              </a:rPr>
              <a:t>,</a:t>
            </a:r>
            <a:r>
              <a:rPr lang="en-US" sz="6000" dirty="0">
                <a:solidFill>
                  <a:schemeClr val="bg1"/>
                </a:solidFill>
                <a:latin typeface="Verdana" pitchFamily="34" charset="0"/>
                <a:ea typeface="Verdana" pitchFamily="34" charset="0"/>
                <a:cs typeface="Verdana" pitchFamily="34" charset="0"/>
              </a:rPr>
              <a:t> </a:t>
            </a:r>
            <a:br>
              <a:rPr lang="en-US" sz="6000" dirty="0">
                <a:solidFill>
                  <a:schemeClr val="bg1"/>
                </a:solidFill>
                <a:latin typeface="Verdana" pitchFamily="34" charset="0"/>
                <a:ea typeface="Verdana" pitchFamily="34" charset="0"/>
                <a:cs typeface="Verdana" pitchFamily="34" charset="0"/>
              </a:rPr>
            </a:br>
            <a:r>
              <a:rPr lang="en-US" sz="6000" dirty="0">
                <a:solidFill>
                  <a:schemeClr val="tx1"/>
                </a:solidFill>
                <a:latin typeface="Verdana" pitchFamily="34" charset="0"/>
                <a:ea typeface="Verdana" pitchFamily="34" charset="0"/>
                <a:cs typeface="Verdana" pitchFamily="34" charset="0"/>
              </a:rPr>
              <a:t>and</a:t>
            </a:r>
            <a:r>
              <a:rPr lang="en-US" sz="6000" dirty="0">
                <a:solidFill>
                  <a:schemeClr val="bg1"/>
                </a:solidFill>
                <a:latin typeface="Verdana" pitchFamily="34" charset="0"/>
                <a:ea typeface="Verdana" pitchFamily="34" charset="0"/>
                <a:cs typeface="Verdana" pitchFamily="34" charset="0"/>
              </a:rPr>
              <a:t> </a:t>
            </a:r>
            <a:r>
              <a:rPr lang="en-US" sz="6000" dirty="0">
                <a:solidFill>
                  <a:srgbClr val="33CC33"/>
                </a:solidFill>
                <a:latin typeface="Verdana" pitchFamily="34" charset="0"/>
                <a:ea typeface="Verdana" pitchFamily="34" charset="0"/>
                <a:cs typeface="Verdana" pitchFamily="34" charset="0"/>
              </a:rPr>
              <a:t>The </a:t>
            </a:r>
            <a:r>
              <a:rPr lang="en-US" sz="6000" dirty="0" smtClean="0">
                <a:solidFill>
                  <a:srgbClr val="33CC33"/>
                </a:solidFill>
                <a:latin typeface="Verdana" pitchFamily="34" charset="0"/>
                <a:ea typeface="Verdana" pitchFamily="34" charset="0"/>
                <a:cs typeface="Verdana" pitchFamily="34" charset="0"/>
              </a:rPr>
              <a:t>Boom</a:t>
            </a:r>
            <a:endParaRPr lang="en-US" sz="6000" dirty="0">
              <a:solidFill>
                <a:srgbClr val="33CC33"/>
              </a:solidFill>
              <a:latin typeface="Verdana" pitchFamily="34" charset="0"/>
              <a:ea typeface="Verdana" pitchFamily="34" charset="0"/>
              <a:cs typeface="Verdana" pitchFamily="34" charset="0"/>
            </a:endParaRPr>
          </a:p>
        </p:txBody>
      </p:sp>
      <p:sp>
        <p:nvSpPr>
          <p:cNvPr id="2051" name="Rectangle 3"/>
          <p:cNvSpPr>
            <a:spLocks noGrp="1" noChangeArrowheads="1"/>
          </p:cNvSpPr>
          <p:nvPr>
            <p:ph type="subTitle" idx="1"/>
          </p:nvPr>
        </p:nvSpPr>
        <p:spPr>
          <a:xfrm>
            <a:off x="1371600" y="5410200"/>
            <a:ext cx="6400800" cy="914400"/>
          </a:xfrm>
        </p:spPr>
        <p:txBody>
          <a:bodyPr/>
          <a:lstStyle/>
          <a:p>
            <a:r>
              <a:rPr lang="en-US" sz="3600" b="1" dirty="0">
                <a:solidFill>
                  <a:srgbClr val="0000FF"/>
                </a:solidFill>
              </a:rPr>
              <a:t>The Five-Paragraph Essay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2000">
                                          <p:stCondLst>
                                            <p:cond delay="0"/>
                                          </p:stCondLst>
                                        </p:cTn>
                                        <p:tgtEl>
                                          <p:spTgt spid="2050"/>
                                        </p:tgtEl>
                                      </p:cBhvr>
                                    </p:animEffect>
                                    <p:anim calcmode="lin" valueType="num">
                                      <p:cBhvr>
                                        <p:cTn id="8" dur="2000" fill="hold">
                                          <p:stCondLst>
                                            <p:cond delay="0"/>
                                          </p:stCondLst>
                                        </p:cTn>
                                        <p:tgtEl>
                                          <p:spTgt spid="2050"/>
                                        </p:tgtEl>
                                        <p:attrNameLst>
                                          <p:attrName>style.rotation</p:attrName>
                                        </p:attrNameLst>
                                      </p:cBhvr>
                                      <p:tavLst>
                                        <p:tav tm="0">
                                          <p:val>
                                            <p:fltVal val="720"/>
                                          </p:val>
                                        </p:tav>
                                        <p:tav tm="100000">
                                          <p:val>
                                            <p:fltVal val="0"/>
                                          </p:val>
                                        </p:tav>
                                      </p:tavLst>
                                    </p:anim>
                                    <p:anim calcmode="lin" valueType="num">
                                      <p:cBhvr>
                                        <p:cTn id="9" dur="2000" fill="hold">
                                          <p:stCondLst>
                                            <p:cond delay="0"/>
                                          </p:stCondLst>
                                        </p:cTn>
                                        <p:tgtEl>
                                          <p:spTgt spid="2050"/>
                                        </p:tgtEl>
                                        <p:attrNameLst>
                                          <p:attrName>ppt_h</p:attrName>
                                        </p:attrNameLst>
                                      </p:cBhvr>
                                      <p:tavLst>
                                        <p:tav tm="0">
                                          <p:val>
                                            <p:fltVal val="0"/>
                                          </p:val>
                                        </p:tav>
                                        <p:tav tm="100000">
                                          <p:val>
                                            <p:strVal val="#ppt_h"/>
                                          </p:val>
                                        </p:tav>
                                      </p:tavLst>
                                    </p:anim>
                                    <p:anim calcmode="lin" valueType="num">
                                      <p:cBhvr>
                                        <p:cTn id="10" dur="2000" fill="hold">
                                          <p:stCondLst>
                                            <p:cond delay="0"/>
                                          </p:stCondLst>
                                        </p:cTn>
                                        <p:tgtEl>
                                          <p:spTgt spid="205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slide(fromBottom)">
                                      <p:cBhvr>
                                        <p:cTn id="15" dur="500">
                                          <p:stCondLst>
                                            <p:cond delay="0"/>
                                          </p:stCondLst>
                                        </p:cTn>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The First Body Paragraph</a:t>
            </a:r>
            <a:br>
              <a:rPr lang="en-US" sz="40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br>
            <a:r>
              <a:rPr lang="en-US" sz="4000" dirty="0">
                <a:solidFill>
                  <a:srgbClr val="FF0000"/>
                </a:solidFill>
                <a:latin typeface="Comic Sans MS" pitchFamily="66" charset="0"/>
              </a:rPr>
              <a:t>(The BING)</a:t>
            </a:r>
            <a:endParaRPr lang="en-US" dirty="0"/>
          </a:p>
        </p:txBody>
      </p:sp>
      <p:sp>
        <p:nvSpPr>
          <p:cNvPr id="3" name="Content Placeholder 2"/>
          <p:cNvSpPr>
            <a:spLocks noGrp="1"/>
          </p:cNvSpPr>
          <p:nvPr>
            <p:ph idx="1"/>
          </p:nvPr>
        </p:nvSpPr>
        <p:spPr>
          <a:xfrm>
            <a:off x="457200" y="1600200"/>
            <a:ext cx="7886700" cy="4709160"/>
          </a:xfrm>
        </p:spPr>
        <p:txBody>
          <a:bodyPr>
            <a:normAutofit/>
          </a:bodyPr>
          <a:lstStyle/>
          <a:p>
            <a:pPr marL="115888" lvl="0" indent="20638">
              <a:buClr>
                <a:prstClr val="white">
                  <a:shade val="95000"/>
                </a:prstClr>
              </a:buClr>
              <a:buNone/>
            </a:pPr>
            <a:r>
              <a:rPr lang="en-US" sz="2400" b="1" dirty="0">
                <a:solidFill>
                  <a:srgbClr val="FF0000"/>
                </a:solidFill>
                <a:latin typeface="Comic Sans MS" pitchFamily="66" charset="0"/>
              </a:rPr>
              <a:t>First of all, smoking </a:t>
            </a:r>
            <a:r>
              <a:rPr lang="en-US" sz="2400" b="1" dirty="0" smtClean="0">
                <a:solidFill>
                  <a:srgbClr val="FF0000"/>
                </a:solidFill>
                <a:latin typeface="Comic Sans MS" pitchFamily="66" charset="0"/>
              </a:rPr>
              <a:t>in public is disrespectful to those around you. </a:t>
            </a:r>
            <a:r>
              <a:rPr lang="en-US" sz="2400" b="1" dirty="0" smtClean="0">
                <a:solidFill>
                  <a:prstClr val="white"/>
                </a:solidFill>
                <a:latin typeface="Comic Sans MS" pitchFamily="66" charset="0"/>
              </a:rPr>
              <a:t>When you smoke, you not only harm yourself, but also those around you. Sure you’re cool with the musty stench of burning tobacco filling your lungs and depositing tar on your fingertips, your hair and clothes, as you increase your chance of serious illness and disease, but the other 81% of people are not.  According to the </a:t>
            </a:r>
            <a:r>
              <a:rPr lang="en-US" sz="2400" b="1" smtClean="0">
                <a:solidFill>
                  <a:prstClr val="white"/>
                </a:solidFill>
                <a:latin typeface="Comic Sans MS" pitchFamily="66" charset="0"/>
              </a:rPr>
              <a:t>Washington </a:t>
            </a:r>
            <a:r>
              <a:rPr lang="en-US" sz="2400" b="1" smtClean="0">
                <a:solidFill>
                  <a:prstClr val="white"/>
                </a:solidFill>
                <a:latin typeface="Comic Sans MS" pitchFamily="66" charset="0"/>
              </a:rPr>
              <a:t>Post</a:t>
            </a:r>
            <a:r>
              <a:rPr lang="en-US" sz="2400" b="1" dirty="0" smtClean="0">
                <a:solidFill>
                  <a:prstClr val="white"/>
                </a:solidFill>
                <a:latin typeface="Comic Sans MS" pitchFamily="66" charset="0"/>
              </a:rPr>
              <a:t>, 26 states have made it illegal to smoke in public.  </a:t>
            </a:r>
            <a:r>
              <a:rPr lang="en-US" sz="2400" b="1" dirty="0" smtClean="0">
                <a:solidFill>
                  <a:srgbClr val="FF0000"/>
                </a:solidFill>
                <a:latin typeface="Comic Sans MS" pitchFamily="66" charset="0"/>
              </a:rPr>
              <a:t>Smoking may cost you a few friends</a:t>
            </a:r>
            <a:r>
              <a:rPr lang="en-US" sz="2400" b="1" dirty="0" smtClean="0">
                <a:solidFill>
                  <a:prstClr val="white"/>
                </a:solidFill>
                <a:latin typeface="Comic Sans MS" pitchFamily="66" charset="0"/>
              </a:rPr>
              <a:t>, but it </a:t>
            </a:r>
            <a:r>
              <a:rPr lang="en-US" sz="2400" b="1" dirty="0" smtClean="0">
                <a:latin typeface="Comic Sans MS" pitchFamily="66" charset="0"/>
              </a:rPr>
              <a:t>can also </a:t>
            </a:r>
            <a:r>
              <a:rPr lang="en-US" sz="2400" b="1" dirty="0" smtClean="0">
                <a:solidFill>
                  <a:srgbClr val="FFFF00"/>
                </a:solidFill>
                <a:latin typeface="Comic Sans MS" pitchFamily="66" charset="0"/>
              </a:rPr>
              <a:t>cost you thousands of hard earned dollars each year</a:t>
            </a:r>
            <a:r>
              <a:rPr lang="en-US" sz="2400" b="1" dirty="0" smtClean="0">
                <a:solidFill>
                  <a:prstClr val="white"/>
                </a:solidFill>
                <a:latin typeface="Comic Sans MS" pitchFamily="66" charset="0"/>
              </a:rPr>
              <a:t>.</a:t>
            </a:r>
            <a:endParaRPr lang="en-US" sz="2400" b="1" dirty="0">
              <a:solidFill>
                <a:prstClr val="white"/>
              </a:solidFill>
              <a:latin typeface="Comic Sans MS" pitchFamily="66" charset="0"/>
            </a:endParaRPr>
          </a:p>
          <a:p>
            <a:endParaRPr lang="en-US" dirty="0"/>
          </a:p>
        </p:txBody>
      </p:sp>
      <p:pic>
        <p:nvPicPr>
          <p:cNvPr id="4" name="Picture 3" descr="http://1.bp.blogspot.com/_T3-T6ewXLYk/S0ESYAKhfTI/AAAAAAAAA_8/wvjOe-8juIE/s320/bing+crosby+bald+outing.jpg"/>
          <p:cNvPicPr>
            <a:picLocks noChangeAspect="1" noChangeArrowheads="1"/>
          </p:cNvPicPr>
          <p:nvPr/>
        </p:nvPicPr>
        <p:blipFill>
          <a:blip r:embed="rId2" cstate="print"/>
          <a:srcRect/>
          <a:stretch>
            <a:fillRect/>
          </a:stretch>
        </p:blipFill>
        <p:spPr bwMode="auto">
          <a:xfrm>
            <a:off x="7238490" y="304800"/>
            <a:ext cx="1576551" cy="1371600"/>
          </a:xfrm>
          <a:prstGeom prst="rect">
            <a:avLst/>
          </a:prstGeom>
          <a:noFill/>
        </p:spPr>
      </p:pic>
      <p:sp>
        <p:nvSpPr>
          <p:cNvPr id="5" name="TextBox 4"/>
          <p:cNvSpPr txBox="1"/>
          <p:nvPr/>
        </p:nvSpPr>
        <p:spPr>
          <a:xfrm>
            <a:off x="7772400" y="5214610"/>
            <a:ext cx="1600200" cy="523220"/>
          </a:xfrm>
          <a:prstGeom prst="rect">
            <a:avLst/>
          </a:prstGeom>
          <a:noFill/>
        </p:spPr>
        <p:txBody>
          <a:bodyPr wrap="square" rtlCol="0">
            <a:spAutoFit/>
          </a:bodyPr>
          <a:lstStyle/>
          <a:p>
            <a:pPr algn="ctr"/>
            <a:r>
              <a:rPr lang="en-US" dirty="0" smtClean="0">
                <a:solidFill>
                  <a:srgbClr val="FF0000"/>
                </a:solidFill>
              </a:rPr>
              <a:t>Li</a:t>
            </a:r>
            <a:r>
              <a:rPr lang="en-US" dirty="0" smtClean="0">
                <a:solidFill>
                  <a:srgbClr val="FFFF00"/>
                </a:solidFill>
              </a:rPr>
              <a:t>nk</a:t>
            </a:r>
            <a:endParaRPr lang="en-US" dirty="0">
              <a:solidFill>
                <a:srgbClr val="33CC33"/>
              </a:solidFill>
            </a:endParaRPr>
          </a:p>
        </p:txBody>
      </p:sp>
    </p:spTree>
    <p:extLst>
      <p:ext uri="{BB962C8B-B14F-4D97-AF65-F5344CB8AC3E}">
        <p14:creationId xmlns:p14="http://schemas.microsoft.com/office/powerpoint/2010/main" val="1884844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5" name="Group 23"/>
          <p:cNvGraphicFramePr>
            <a:graphicFrameLocks noGrp="1"/>
          </p:cNvGraphicFramePr>
          <p:nvPr>
            <p:extLst>
              <p:ext uri="{D42A27DB-BD31-4B8C-83A1-F6EECF244321}">
                <p14:modId xmlns:p14="http://schemas.microsoft.com/office/powerpoint/2010/main" val="1184363901"/>
              </p:ext>
            </p:extLst>
          </p:nvPr>
        </p:nvGraphicFramePr>
        <p:xfrm>
          <a:off x="914400" y="381000"/>
          <a:ext cx="7239000" cy="6049011"/>
        </p:xfrm>
        <a:graphic>
          <a:graphicData uri="http://schemas.openxmlformats.org/drawingml/2006/table">
            <a:tbl>
              <a:tblPr/>
              <a:tblGrid>
                <a:gridCol w="7239000"/>
              </a:tblGrid>
              <a:tr h="1295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Introduction Paragraph</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-Hook</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-Background information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-Thesis statement (</a:t>
                      </a:r>
                      <a:r>
                        <a:rPr kumimoji="0" lang="en-US" sz="1200" b="0" i="0" u="none" strike="noStrike" cap="none" normalizeH="0" baseline="0" dirty="0" smtClean="0">
                          <a:ln>
                            <a:noFill/>
                          </a:ln>
                          <a:solidFill>
                            <a:srgbClr val="FF0000"/>
                          </a:solidFill>
                          <a:effectLst/>
                          <a:latin typeface="Comic Sans MS" pitchFamily="66" charset="0"/>
                        </a:rPr>
                        <a:t>the bing</a:t>
                      </a:r>
                      <a:r>
                        <a:rPr kumimoji="0" lang="en-US" sz="1200" b="0" i="0" u="none" strike="noStrike" cap="none" normalizeH="0" baseline="0" dirty="0" smtClean="0">
                          <a:ln>
                            <a:noFill/>
                          </a:ln>
                          <a:solidFill>
                            <a:schemeClr val="tx1"/>
                          </a:solidFill>
                          <a:effectLst/>
                          <a:latin typeface="Comic Sans MS" pitchFamily="66" charset="0"/>
                        </a:rPr>
                        <a:t>, </a:t>
                      </a:r>
                      <a:r>
                        <a:rPr kumimoji="0" lang="en-US" sz="1200" b="0" i="0" u="none" strike="noStrike" cap="none" normalizeH="0" baseline="0" dirty="0" smtClean="0">
                          <a:ln>
                            <a:noFill/>
                          </a:ln>
                          <a:solidFill>
                            <a:srgbClr val="FFFF00"/>
                          </a:solidFill>
                          <a:effectLst/>
                          <a:latin typeface="Comic Sans MS" pitchFamily="66" charset="0"/>
                        </a:rPr>
                        <a:t>the bang</a:t>
                      </a:r>
                      <a:r>
                        <a:rPr kumimoji="0" lang="en-US" sz="1200" b="0" i="0" u="none" strike="noStrike" cap="none" normalizeH="0" baseline="0" dirty="0" smtClean="0">
                          <a:ln>
                            <a:noFill/>
                          </a:ln>
                          <a:solidFill>
                            <a:schemeClr val="tx1"/>
                          </a:solidFill>
                          <a:effectLst/>
                          <a:latin typeface="Comic Sans MS" pitchFamily="66" charset="0"/>
                        </a:rPr>
                        <a:t>, </a:t>
                      </a:r>
                      <a:r>
                        <a:rPr kumimoji="0" lang="en-US" sz="1200" b="0" i="0" u="none" strike="noStrike" cap="none" normalizeH="0" baseline="0" dirty="0" smtClean="0">
                          <a:ln>
                            <a:noFill/>
                          </a:ln>
                          <a:solidFill>
                            <a:srgbClr val="33CC33"/>
                          </a:solidFill>
                          <a:effectLst/>
                          <a:latin typeface="Comic Sans MS" pitchFamily="66" charset="0"/>
                        </a:rPr>
                        <a:t>the boom</a:t>
                      </a:r>
                      <a:r>
                        <a:rPr kumimoji="0" lang="en-US" sz="1200" b="0" i="0" u="none" strike="noStrike" cap="none" normalizeH="0" baseline="0" dirty="0" smtClean="0">
                          <a:ln>
                            <a:noFill/>
                          </a:ln>
                          <a:solidFill>
                            <a:schemeClr val="tx1"/>
                          </a:solidFill>
                          <a:effectLst/>
                          <a:latin typeface="Comic Sans MS" pitchFamily="66"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First Body Paragraph</a:t>
                      </a:r>
                      <a:endParaRPr kumimoji="0" lang="en-US" sz="1200" b="0" i="0" u="none" strike="noStrike" cap="none" normalizeH="0" baseline="0" dirty="0" smtClean="0">
                        <a:ln>
                          <a:noFill/>
                        </a:ln>
                        <a:solidFill>
                          <a:srgbClr val="FF0000"/>
                        </a:solidFill>
                        <a:effectLst/>
                        <a:latin typeface="Comic Sans MS" pitchFamily="66" charset="0"/>
                      </a:endParaRP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a:t>
                      </a:r>
                      <a:r>
                        <a:rPr kumimoji="0" lang="en-US" sz="1200" b="0" i="0" u="none" strike="noStrike" cap="none" normalizeH="0" baseline="0" dirty="0" smtClean="0">
                          <a:ln>
                            <a:noFill/>
                          </a:ln>
                          <a:solidFill>
                            <a:srgbClr val="FF0000"/>
                          </a:solidFill>
                          <a:effectLst/>
                          <a:latin typeface="Comic Sans MS" pitchFamily="66" charset="0"/>
                        </a:rPr>
                        <a:t>The bing </a:t>
                      </a:r>
                      <a:r>
                        <a:rPr kumimoji="0" lang="en-US" sz="1200" b="0" i="0" u="none" strike="noStrike" cap="none" normalizeH="0" baseline="0" dirty="0" smtClean="0">
                          <a:ln>
                            <a:noFill/>
                          </a:ln>
                          <a:solidFill>
                            <a:schemeClr val="tx1"/>
                          </a:solidFill>
                          <a:effectLst/>
                          <a:latin typeface="Comic Sans MS" pitchFamily="66" charset="0"/>
                        </a:rPr>
                        <a:t>(first reason)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-Supporting details</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-Link</a:t>
                      </a:r>
                      <a:endParaRPr kumimoji="0" lang="en-US" sz="1200" b="0" i="0" u="none" strike="noStrike" cap="none" normalizeH="0" baseline="0" dirty="0" smtClean="0">
                        <a:ln>
                          <a:noFill/>
                        </a:ln>
                        <a:solidFill>
                          <a:srgbClr val="FF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6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omic Sans MS" pitchFamily="66" charset="0"/>
                        </a:rPr>
                        <a:t>Second Body Paragraph</a:t>
                      </a:r>
                      <a:endParaRPr kumimoji="0" lang="en-US" sz="3600" b="0" i="0" u="none" strike="noStrike" cap="none" normalizeH="0" baseline="0" dirty="0" smtClean="0">
                        <a:ln>
                          <a:noFill/>
                        </a:ln>
                        <a:solidFill>
                          <a:srgbClr val="FF0000"/>
                        </a:solidFill>
                        <a:effectLst/>
                        <a:latin typeface="Comic Sans MS" pitchFamily="66" charset="0"/>
                      </a:endParaRP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a:t>
                      </a:r>
                      <a:r>
                        <a:rPr kumimoji="0" lang="en-US" sz="2000" b="0" i="0" u="none" strike="noStrike" cap="none" normalizeH="0" baseline="0" dirty="0" smtClean="0">
                          <a:ln>
                            <a:noFill/>
                          </a:ln>
                          <a:solidFill>
                            <a:srgbClr val="FFFF00"/>
                          </a:solidFill>
                          <a:effectLst/>
                          <a:latin typeface="Comic Sans MS" pitchFamily="66" charset="0"/>
                        </a:rPr>
                        <a:t>The bang </a:t>
                      </a:r>
                      <a:r>
                        <a:rPr kumimoji="0" lang="en-US" sz="2000" b="0" i="0" u="none" strike="noStrike" cap="none" normalizeH="0" baseline="0" dirty="0" smtClean="0">
                          <a:ln>
                            <a:noFill/>
                          </a:ln>
                          <a:solidFill>
                            <a:schemeClr val="tx1"/>
                          </a:solidFill>
                          <a:effectLst/>
                          <a:latin typeface="Comic Sans MS" pitchFamily="66" charset="0"/>
                        </a:rPr>
                        <a:t>(second reason)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-Supporting details</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-Link</a:t>
                      </a:r>
                      <a:endParaRPr kumimoji="0" lang="en-US" sz="2000" b="0" i="0" u="none" strike="noStrike" cap="none" normalizeH="0" baseline="0" dirty="0" smtClean="0">
                        <a:ln>
                          <a:noFill/>
                        </a:ln>
                        <a:solidFill>
                          <a:srgbClr val="FF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6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 y="457200"/>
            <a:ext cx="7467600" cy="5946243"/>
          </a:xfrm>
          <a:prstGeom prst="rect">
            <a:avLst/>
          </a:prstGeom>
          <a:noFill/>
          <a:ln w="9525" algn="ctr">
            <a:noFill/>
            <a:miter lim="800000"/>
            <a:headEnd/>
            <a:tailEnd/>
          </a:ln>
          <a:effectLst/>
        </p:spPr>
        <p:txBody>
          <a:bodyPr wrap="square">
            <a:spAutoFit/>
          </a:bodyPr>
          <a:lstStyle/>
          <a:p>
            <a:pPr marL="342900" indent="-342900" algn="ctr">
              <a:spcBef>
                <a:spcPct val="50000"/>
              </a:spcBef>
            </a:pPr>
            <a:r>
              <a:rPr lang="en-US" sz="3600" dirty="0"/>
              <a:t>  Paragraph Three – </a:t>
            </a:r>
            <a:r>
              <a:rPr lang="en-US" sz="3600" dirty="0">
                <a:solidFill>
                  <a:srgbClr val="FFFF00"/>
                </a:solidFill>
              </a:rPr>
              <a:t>The BANG</a:t>
            </a:r>
            <a:r>
              <a:rPr lang="en-US" sz="3600" dirty="0"/>
              <a:t> </a:t>
            </a:r>
          </a:p>
          <a:p>
            <a:pPr marL="115888" lvl="0" indent="20638"/>
            <a:r>
              <a:rPr lang="en-US" sz="2700" dirty="0"/>
              <a:t>      </a:t>
            </a:r>
            <a:r>
              <a:rPr lang="en-US" sz="2400" dirty="0">
                <a:solidFill>
                  <a:srgbClr val="FFFF00"/>
                </a:solidFill>
              </a:rPr>
              <a:t>Next, smoking is an expensive habit. </a:t>
            </a:r>
            <a:r>
              <a:rPr lang="en-US" sz="2400" dirty="0">
                <a:solidFill>
                  <a:prstClr val="white"/>
                </a:solidFill>
              </a:rPr>
              <a:t>Maybe you start smoking because someone offers you a cigarette, but soon after addiction will take over and you will have to buy your own.  A pack of cigarettes costs about $5.51. Multiply </a:t>
            </a:r>
            <a:r>
              <a:rPr lang="en-US" sz="2400" dirty="0" smtClean="0">
                <a:solidFill>
                  <a:prstClr val="white"/>
                </a:solidFill>
              </a:rPr>
              <a:t>a pack a </a:t>
            </a:r>
            <a:r>
              <a:rPr lang="en-US" sz="2400" dirty="0">
                <a:solidFill>
                  <a:prstClr val="white"/>
                </a:solidFill>
              </a:rPr>
              <a:t>day times 365 days a year and it equals $2011.15 a year! The American Lung Association says the real cost of smoking is closer to $18.05 per pack when you factor in the cost of disease and complications caused by smoking. </a:t>
            </a:r>
            <a:r>
              <a:rPr lang="en-US" sz="2400" dirty="0">
                <a:solidFill>
                  <a:srgbClr val="FFFF00"/>
                </a:solidFill>
              </a:rPr>
              <a:t>The cost of smoking is greater than just the money you have to pay</a:t>
            </a:r>
            <a:r>
              <a:rPr lang="en-US" sz="2400" dirty="0">
                <a:solidFill>
                  <a:prstClr val="white"/>
                </a:solidFill>
              </a:rPr>
              <a:t>, </a:t>
            </a:r>
            <a:r>
              <a:rPr lang="en-US" sz="2400" dirty="0">
                <a:solidFill>
                  <a:srgbClr val="33CC33"/>
                </a:solidFill>
              </a:rPr>
              <a:t>smoking</a:t>
            </a:r>
            <a:r>
              <a:rPr lang="en-US" sz="2400" dirty="0">
                <a:solidFill>
                  <a:prstClr val="white"/>
                </a:solidFill>
              </a:rPr>
              <a:t> </a:t>
            </a:r>
            <a:r>
              <a:rPr lang="en-US" sz="2400" dirty="0">
                <a:solidFill>
                  <a:srgbClr val="33CC33"/>
                </a:solidFill>
              </a:rPr>
              <a:t>can cost your health and your future.</a:t>
            </a:r>
          </a:p>
        </p:txBody>
      </p:sp>
      <p:pic>
        <p:nvPicPr>
          <p:cNvPr id="28678" name="Picture 6" descr="http://thumbs.dreamstime.com/thumb_162/1183767491r24829.jpg"/>
          <p:cNvPicPr>
            <a:picLocks noChangeAspect="1" noChangeArrowheads="1"/>
          </p:cNvPicPr>
          <p:nvPr/>
        </p:nvPicPr>
        <p:blipFill>
          <a:blip r:embed="rId2" cstate="print"/>
          <a:srcRect/>
          <a:stretch>
            <a:fillRect/>
          </a:stretch>
        </p:blipFill>
        <p:spPr bwMode="auto">
          <a:xfrm>
            <a:off x="7772400" y="1295400"/>
            <a:ext cx="1371600" cy="1371600"/>
          </a:xfrm>
          <a:prstGeom prst="rect">
            <a:avLst/>
          </a:prstGeom>
          <a:noFill/>
        </p:spPr>
      </p:pic>
      <p:sp>
        <p:nvSpPr>
          <p:cNvPr id="4" name="TextBox 3"/>
          <p:cNvSpPr txBox="1"/>
          <p:nvPr/>
        </p:nvSpPr>
        <p:spPr>
          <a:xfrm>
            <a:off x="7543800" y="4953000"/>
            <a:ext cx="1600200" cy="523220"/>
          </a:xfrm>
          <a:prstGeom prst="rect">
            <a:avLst/>
          </a:prstGeom>
          <a:noFill/>
        </p:spPr>
        <p:txBody>
          <a:bodyPr wrap="square" rtlCol="0">
            <a:spAutoFit/>
          </a:bodyPr>
          <a:lstStyle/>
          <a:p>
            <a:pPr algn="ctr"/>
            <a:r>
              <a:rPr lang="en-US" dirty="0" smtClean="0">
                <a:solidFill>
                  <a:srgbClr val="FFFF00"/>
                </a:solidFill>
              </a:rPr>
              <a:t>Li</a:t>
            </a:r>
            <a:r>
              <a:rPr lang="en-US" dirty="0" smtClean="0">
                <a:solidFill>
                  <a:srgbClr val="33CC33"/>
                </a:solidFill>
              </a:rPr>
              <a:t>nk</a:t>
            </a:r>
            <a:endParaRPr lang="en-US" dirty="0">
              <a:solidFill>
                <a:srgbClr val="33CC33"/>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5" name="Group 23"/>
          <p:cNvGraphicFramePr>
            <a:graphicFrameLocks noGrp="1"/>
          </p:cNvGraphicFramePr>
          <p:nvPr>
            <p:extLst>
              <p:ext uri="{D42A27DB-BD31-4B8C-83A1-F6EECF244321}">
                <p14:modId xmlns:p14="http://schemas.microsoft.com/office/powerpoint/2010/main" val="691347496"/>
              </p:ext>
            </p:extLst>
          </p:nvPr>
        </p:nvGraphicFramePr>
        <p:xfrm>
          <a:off x="990600" y="212725"/>
          <a:ext cx="7239000" cy="6645275"/>
        </p:xfrm>
        <a:graphic>
          <a:graphicData uri="http://schemas.openxmlformats.org/drawingml/2006/table">
            <a:tbl>
              <a:tblPr/>
              <a:tblGrid>
                <a:gridCol w="7239000"/>
              </a:tblGrid>
              <a:tr h="1295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Introduction Paragraph</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-Hook</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-Background information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-Thesis statement (</a:t>
                      </a:r>
                      <a:r>
                        <a:rPr kumimoji="0" lang="en-US" sz="1600" b="0" i="0" u="none" strike="noStrike" cap="none" normalizeH="0" baseline="0" dirty="0" smtClean="0">
                          <a:ln>
                            <a:noFill/>
                          </a:ln>
                          <a:solidFill>
                            <a:srgbClr val="FF0000"/>
                          </a:solidFill>
                          <a:effectLst/>
                          <a:latin typeface="Comic Sans MS" pitchFamily="66" charset="0"/>
                        </a:rPr>
                        <a:t>the bing</a:t>
                      </a:r>
                      <a:r>
                        <a:rPr kumimoji="0" lang="en-US" sz="1600" b="0" i="0" u="none" strike="noStrike" cap="none" normalizeH="0" baseline="0" dirty="0" smtClean="0">
                          <a:ln>
                            <a:noFill/>
                          </a:ln>
                          <a:solidFill>
                            <a:schemeClr val="tx1"/>
                          </a:solidFill>
                          <a:effectLst/>
                          <a:latin typeface="Comic Sans MS" pitchFamily="66" charset="0"/>
                        </a:rPr>
                        <a:t>, </a:t>
                      </a:r>
                      <a:r>
                        <a:rPr kumimoji="0" lang="en-US" sz="1600" b="0" i="0" u="none" strike="noStrike" cap="none" normalizeH="0" baseline="0" dirty="0" smtClean="0">
                          <a:ln>
                            <a:noFill/>
                          </a:ln>
                          <a:solidFill>
                            <a:srgbClr val="FFFF00"/>
                          </a:solidFill>
                          <a:effectLst/>
                          <a:latin typeface="Comic Sans MS" pitchFamily="66" charset="0"/>
                        </a:rPr>
                        <a:t>the bang</a:t>
                      </a:r>
                      <a:r>
                        <a:rPr kumimoji="0" lang="en-US" sz="1600" b="0" i="0" u="none" strike="noStrike" cap="none" normalizeH="0" baseline="0" dirty="0" smtClean="0">
                          <a:ln>
                            <a:noFill/>
                          </a:ln>
                          <a:solidFill>
                            <a:schemeClr val="tx1"/>
                          </a:solidFill>
                          <a:effectLst/>
                          <a:latin typeface="Comic Sans MS" pitchFamily="66" charset="0"/>
                        </a:rPr>
                        <a:t>, </a:t>
                      </a:r>
                      <a:r>
                        <a:rPr kumimoji="0" lang="en-US" sz="1600" b="0" i="0" u="none" strike="noStrike" cap="none" normalizeH="0" baseline="0" dirty="0" smtClean="0">
                          <a:ln>
                            <a:noFill/>
                          </a:ln>
                          <a:solidFill>
                            <a:srgbClr val="33CC33"/>
                          </a:solidFill>
                          <a:effectLst/>
                          <a:latin typeface="Comic Sans MS" pitchFamily="66" charset="0"/>
                        </a:rPr>
                        <a:t>the boom</a:t>
                      </a:r>
                      <a:r>
                        <a:rPr kumimoji="0" lang="en-US" sz="1600" b="0" i="0" u="none" strike="noStrike" cap="none" normalizeH="0" baseline="0" dirty="0" smtClean="0">
                          <a:ln>
                            <a:noFill/>
                          </a:ln>
                          <a:solidFill>
                            <a:schemeClr val="tx1"/>
                          </a:solidFill>
                          <a:effectLst/>
                          <a:latin typeface="Comic Sans MS" pitchFamily="66"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First Body Paragraph</a:t>
                      </a:r>
                      <a:endParaRPr kumimoji="0" lang="en-US" sz="1600" b="0" i="0" u="none" strike="noStrike" cap="none" normalizeH="0" baseline="0" dirty="0" smtClean="0">
                        <a:ln>
                          <a:noFill/>
                        </a:ln>
                        <a:solidFill>
                          <a:srgbClr val="FF0000"/>
                        </a:solidFill>
                        <a:effectLst/>
                        <a:latin typeface="Comic Sans MS" pitchFamily="66" charset="0"/>
                      </a:endParaRP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a:t>
                      </a:r>
                      <a:r>
                        <a:rPr kumimoji="0" lang="en-US" sz="1600" b="0" i="0" u="none" strike="noStrike" cap="none" normalizeH="0" baseline="0" dirty="0" smtClean="0">
                          <a:ln>
                            <a:noFill/>
                          </a:ln>
                          <a:solidFill>
                            <a:srgbClr val="FF0000"/>
                          </a:solidFill>
                          <a:effectLst/>
                          <a:latin typeface="Comic Sans MS" pitchFamily="66" charset="0"/>
                        </a:rPr>
                        <a:t>The bing </a:t>
                      </a:r>
                      <a:r>
                        <a:rPr kumimoji="0" lang="en-US" sz="1600" b="0" i="0" u="none" strike="noStrike" cap="none" normalizeH="0" baseline="0" dirty="0" smtClean="0">
                          <a:ln>
                            <a:noFill/>
                          </a:ln>
                          <a:solidFill>
                            <a:schemeClr val="tx1"/>
                          </a:solidFill>
                          <a:effectLst/>
                          <a:latin typeface="Comic Sans MS" pitchFamily="66" charset="0"/>
                        </a:rPr>
                        <a:t>(first reason)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-Supporting details</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-Link</a:t>
                      </a:r>
                      <a:endParaRPr kumimoji="0" lang="en-US" sz="1600" b="0" i="0" u="none" strike="noStrike" cap="none" normalizeH="0" baseline="0" dirty="0" smtClean="0">
                        <a:ln>
                          <a:noFill/>
                        </a:ln>
                        <a:solidFill>
                          <a:srgbClr val="FF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6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Second Body Paragraph</a:t>
                      </a:r>
                      <a:endParaRPr kumimoji="0" lang="en-US" sz="1600" b="0" i="0" u="none" strike="noStrike" cap="none" normalizeH="0" baseline="0" dirty="0" smtClean="0">
                        <a:ln>
                          <a:noFill/>
                        </a:ln>
                        <a:solidFill>
                          <a:srgbClr val="FF0000"/>
                        </a:solidFill>
                        <a:effectLst/>
                        <a:latin typeface="Comic Sans MS" pitchFamily="66" charset="0"/>
                      </a:endParaRP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a:t>
                      </a:r>
                      <a:r>
                        <a:rPr kumimoji="0" lang="en-US" sz="1600" b="0" i="0" u="none" strike="noStrike" cap="none" normalizeH="0" baseline="0" dirty="0" smtClean="0">
                          <a:ln>
                            <a:noFill/>
                          </a:ln>
                          <a:solidFill>
                            <a:srgbClr val="FFFF00"/>
                          </a:solidFill>
                          <a:effectLst/>
                          <a:latin typeface="Comic Sans MS" pitchFamily="66" charset="0"/>
                        </a:rPr>
                        <a:t>The bang </a:t>
                      </a:r>
                      <a:r>
                        <a:rPr kumimoji="0" lang="en-US" sz="1600" b="0" i="0" u="none" strike="noStrike" cap="none" normalizeH="0" baseline="0" dirty="0" smtClean="0">
                          <a:ln>
                            <a:noFill/>
                          </a:ln>
                          <a:solidFill>
                            <a:schemeClr val="tx1"/>
                          </a:solidFill>
                          <a:effectLst/>
                          <a:latin typeface="Comic Sans MS" pitchFamily="66" charset="0"/>
                        </a:rPr>
                        <a:t>(second reason)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-Supporting details</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omic Sans MS" pitchFamily="66" charset="0"/>
                        </a:rPr>
                        <a:t>-Link</a:t>
                      </a:r>
                      <a:endParaRPr kumimoji="0" lang="en-US" sz="1600" b="0" i="0" u="none" strike="noStrike" cap="none" normalizeH="0" baseline="0" dirty="0" smtClean="0">
                        <a:ln>
                          <a:noFill/>
                        </a:ln>
                        <a:solidFill>
                          <a:srgbClr val="FF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171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omic Sans MS" pitchFamily="66" charset="0"/>
                        </a:rPr>
                        <a:t>Third Body Paragraph</a:t>
                      </a:r>
                      <a:endParaRPr kumimoji="0" lang="en-US" sz="3600" b="0" i="0" u="none" strike="noStrike" cap="none" normalizeH="0" baseline="0" dirty="0" smtClean="0">
                        <a:ln>
                          <a:noFill/>
                        </a:ln>
                        <a:solidFill>
                          <a:srgbClr val="FF0000"/>
                        </a:solidFill>
                        <a:effectLst/>
                        <a:latin typeface="Comic Sans MS" pitchFamily="66" charset="0"/>
                      </a:endParaRP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a:t>
                      </a:r>
                      <a:r>
                        <a:rPr kumimoji="0" lang="en-US" sz="2000" b="0" i="0" u="none" strike="noStrike" cap="none" normalizeH="0" baseline="0" dirty="0" smtClean="0">
                          <a:ln>
                            <a:noFill/>
                          </a:ln>
                          <a:solidFill>
                            <a:srgbClr val="33CC33"/>
                          </a:solidFill>
                          <a:effectLst/>
                          <a:latin typeface="Comic Sans MS" pitchFamily="66" charset="0"/>
                        </a:rPr>
                        <a:t>The boom</a:t>
                      </a:r>
                      <a:r>
                        <a:rPr kumimoji="0" lang="en-US" sz="2000" b="0" i="0" u="none" strike="noStrike" cap="none" normalizeH="0" baseline="0" dirty="0" smtClean="0">
                          <a:ln>
                            <a:noFill/>
                          </a:ln>
                          <a:solidFill>
                            <a:srgbClr val="FFFF00"/>
                          </a:solidFill>
                          <a:effectLst/>
                          <a:latin typeface="Comic Sans MS" pitchFamily="66" charset="0"/>
                        </a:rPr>
                        <a:t> </a:t>
                      </a:r>
                      <a:r>
                        <a:rPr kumimoji="0" lang="en-US" sz="2000" b="0" i="0" u="none" strike="noStrike" cap="none" normalizeH="0" baseline="0" dirty="0" smtClean="0">
                          <a:ln>
                            <a:noFill/>
                          </a:ln>
                          <a:solidFill>
                            <a:schemeClr val="tx1"/>
                          </a:solidFill>
                          <a:effectLst/>
                          <a:latin typeface="Comic Sans MS" pitchFamily="66" charset="0"/>
                        </a:rPr>
                        <a:t>(third reason)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-Supporting details</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a:t>
                      </a:r>
                      <a:r>
                        <a:rPr kumimoji="0" lang="en-US" sz="2000" b="0" i="0" u="none" strike="noStrike" cap="none" normalizeH="0" baseline="0" dirty="0" smtClean="0">
                          <a:ln>
                            <a:noFill/>
                          </a:ln>
                          <a:solidFill>
                            <a:srgbClr val="33CC33"/>
                          </a:solidFill>
                          <a:effectLst/>
                          <a:latin typeface="Comic Sans MS" pitchFamily="66" charset="0"/>
                        </a:rPr>
                        <a:t>The boom </a:t>
                      </a:r>
                      <a:r>
                        <a:rPr kumimoji="0" lang="en-US" sz="2000" b="0" i="0" u="none" strike="noStrike" cap="none" normalizeH="0" baseline="0" dirty="0" smtClean="0">
                          <a:ln>
                            <a:noFill/>
                          </a:ln>
                          <a:solidFill>
                            <a:schemeClr val="tx1"/>
                          </a:solidFill>
                          <a:effectLst/>
                          <a:latin typeface="Comic Sans MS" pitchFamily="66" charset="0"/>
                        </a:rPr>
                        <a:t>again!</a:t>
                      </a:r>
                      <a:endParaRPr kumimoji="0" lang="en-US" sz="2000" b="0" i="0" u="none" strike="noStrike" cap="none" normalizeH="0" baseline="0" dirty="0" smtClean="0">
                        <a:ln>
                          <a:noFill/>
                        </a:ln>
                        <a:solidFill>
                          <a:srgbClr val="FF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6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304800"/>
            <a:ext cx="7696200" cy="762000"/>
          </a:xfrm>
        </p:spPr>
        <p:txBody>
          <a:bodyPr/>
          <a:lstStyle/>
          <a:p>
            <a:r>
              <a:rPr lang="en-US" sz="3600" b="1" dirty="0">
                <a:latin typeface="Comic Sans MS" pitchFamily="66" charset="0"/>
              </a:rPr>
              <a:t>Paragraph Four – </a:t>
            </a:r>
            <a:r>
              <a:rPr lang="en-US" sz="3600" b="1" dirty="0">
                <a:solidFill>
                  <a:srgbClr val="33CC33"/>
                </a:solidFill>
                <a:latin typeface="Comic Sans MS" pitchFamily="66" charset="0"/>
              </a:rPr>
              <a:t>The </a:t>
            </a:r>
            <a:r>
              <a:rPr lang="en-US" sz="3600" b="1" dirty="0" smtClean="0">
                <a:solidFill>
                  <a:srgbClr val="33CC33"/>
                </a:solidFill>
                <a:latin typeface="Comic Sans MS" pitchFamily="66" charset="0"/>
              </a:rPr>
              <a:t>BOOM</a:t>
            </a:r>
            <a:endParaRPr lang="en-US" sz="3600" b="1" dirty="0">
              <a:solidFill>
                <a:srgbClr val="33CC33"/>
              </a:solidFill>
              <a:latin typeface="Comic Sans MS" pitchFamily="66" charset="0"/>
            </a:endParaRPr>
          </a:p>
        </p:txBody>
      </p:sp>
      <p:sp>
        <p:nvSpPr>
          <p:cNvPr id="29699" name="Rectangle 3"/>
          <p:cNvSpPr>
            <a:spLocks noGrp="1" noChangeArrowheads="1"/>
          </p:cNvSpPr>
          <p:nvPr>
            <p:ph idx="1"/>
          </p:nvPr>
        </p:nvSpPr>
        <p:spPr>
          <a:xfrm>
            <a:off x="0" y="1600200"/>
            <a:ext cx="6705600" cy="5257800"/>
          </a:xfrm>
        </p:spPr>
        <p:txBody>
          <a:bodyPr>
            <a:normAutofit fontScale="92500" lnSpcReduction="10000"/>
          </a:bodyPr>
          <a:lstStyle/>
          <a:p>
            <a:pPr>
              <a:lnSpc>
                <a:spcPct val="90000"/>
              </a:lnSpc>
              <a:buNone/>
            </a:pPr>
            <a:r>
              <a:rPr lang="en-US" b="1" dirty="0" smtClean="0">
                <a:solidFill>
                  <a:srgbClr val="33CC33"/>
                </a:solidFill>
                <a:latin typeface="Comic Sans MS" pitchFamily="66" charset="0"/>
              </a:rPr>
              <a:t>		Last</a:t>
            </a:r>
            <a:r>
              <a:rPr lang="en-US" b="1" dirty="0">
                <a:solidFill>
                  <a:srgbClr val="33CC33"/>
                </a:solidFill>
                <a:latin typeface="Comic Sans MS" pitchFamily="66" charset="0"/>
              </a:rPr>
              <a:t>, smoking effects your health.  </a:t>
            </a:r>
            <a:r>
              <a:rPr lang="en-US" b="1" dirty="0" smtClean="0">
                <a:latin typeface="Comic Sans MS" pitchFamily="66" charset="0"/>
              </a:rPr>
              <a:t>If you </a:t>
            </a:r>
            <a:r>
              <a:rPr lang="en-US" b="1" dirty="0">
                <a:latin typeface="Comic Sans MS" pitchFamily="66" charset="0"/>
              </a:rPr>
              <a:t>smoke, your physical condition will be </a:t>
            </a:r>
            <a:r>
              <a:rPr lang="en-US" b="1" dirty="0" smtClean="0">
                <a:latin typeface="Comic Sans MS" pitchFamily="66" charset="0"/>
              </a:rPr>
              <a:t>negatively effected</a:t>
            </a:r>
            <a:r>
              <a:rPr lang="en-US" b="1" dirty="0">
                <a:latin typeface="Comic Sans MS" pitchFamily="66" charset="0"/>
              </a:rPr>
              <a:t>. You could develop </a:t>
            </a:r>
            <a:r>
              <a:rPr lang="en-US" b="1" dirty="0" smtClean="0">
                <a:latin typeface="Comic Sans MS" pitchFamily="66" charset="0"/>
              </a:rPr>
              <a:t>enphysema, </a:t>
            </a:r>
            <a:r>
              <a:rPr lang="en-US" b="1" dirty="0">
                <a:latin typeface="Comic Sans MS" pitchFamily="66" charset="0"/>
              </a:rPr>
              <a:t>cancer, heart disease, and other medical conditions making participation in sports and other physical activities </a:t>
            </a:r>
            <a:r>
              <a:rPr lang="en-US" b="1" dirty="0" smtClean="0">
                <a:latin typeface="Comic Sans MS" pitchFamily="66" charset="0"/>
              </a:rPr>
              <a:t>difficult, </a:t>
            </a:r>
            <a:r>
              <a:rPr lang="en-US" b="1" dirty="0">
                <a:latin typeface="Comic Sans MS" pitchFamily="66" charset="0"/>
              </a:rPr>
              <a:t>painful and may even shorten your life span.  According to the Center for Disease Control, 443,000 people die from smoking and secondhand </a:t>
            </a:r>
            <a:r>
              <a:rPr lang="en-US" b="1" dirty="0" smtClean="0">
                <a:latin typeface="Comic Sans MS" pitchFamily="66" charset="0"/>
              </a:rPr>
              <a:t>smoke each year.  </a:t>
            </a:r>
            <a:r>
              <a:rPr lang="en-US" b="1" dirty="0">
                <a:latin typeface="Comic Sans MS" pitchFamily="66" charset="0"/>
              </a:rPr>
              <a:t>What’s worse is that 8.6 million people live with serious illnesses caused by </a:t>
            </a:r>
            <a:r>
              <a:rPr lang="en-US" b="1" dirty="0" smtClean="0">
                <a:latin typeface="Comic Sans MS" pitchFamily="66" charset="0"/>
              </a:rPr>
              <a:t>smoking. </a:t>
            </a:r>
            <a:r>
              <a:rPr lang="en-US" sz="2800" b="1" dirty="0" smtClean="0">
                <a:solidFill>
                  <a:srgbClr val="33CC33"/>
                </a:solidFill>
                <a:latin typeface="Comic Sans MS" pitchFamily="66" charset="0"/>
              </a:rPr>
              <a:t>Smoking is very dangerous.</a:t>
            </a:r>
            <a:endParaRPr lang="en-US" sz="2800" b="1" dirty="0">
              <a:solidFill>
                <a:srgbClr val="33CC33"/>
              </a:solidFill>
              <a:latin typeface="Comic Sans MS" pitchFamily="66" charset="0"/>
            </a:endParaRPr>
          </a:p>
        </p:txBody>
      </p:sp>
      <p:sp>
        <p:nvSpPr>
          <p:cNvPr id="7" name="TextBox 6"/>
          <p:cNvSpPr txBox="1"/>
          <p:nvPr/>
        </p:nvSpPr>
        <p:spPr>
          <a:xfrm>
            <a:off x="6934200" y="5773111"/>
            <a:ext cx="2209800" cy="830997"/>
          </a:xfrm>
          <a:prstGeom prst="rect">
            <a:avLst/>
          </a:prstGeom>
          <a:noFill/>
        </p:spPr>
        <p:txBody>
          <a:bodyPr wrap="square" rtlCol="0">
            <a:spAutoFit/>
          </a:bodyPr>
          <a:lstStyle/>
          <a:p>
            <a:pPr algn="ctr"/>
            <a:r>
              <a:rPr lang="en-US" sz="2400" dirty="0" smtClean="0">
                <a:solidFill>
                  <a:srgbClr val="33CC33"/>
                </a:solidFill>
              </a:rPr>
              <a:t>The boom again!</a:t>
            </a:r>
            <a:endParaRPr lang="en-US" sz="2400" dirty="0">
              <a:solidFill>
                <a:srgbClr val="33CC33"/>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600200"/>
            <a:ext cx="2146300" cy="170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5" name="Group 23"/>
          <p:cNvGraphicFramePr>
            <a:graphicFrameLocks noGrp="1"/>
          </p:cNvGraphicFramePr>
          <p:nvPr>
            <p:extLst>
              <p:ext uri="{D42A27DB-BD31-4B8C-83A1-F6EECF244321}">
                <p14:modId xmlns:p14="http://schemas.microsoft.com/office/powerpoint/2010/main" val="2572442051"/>
              </p:ext>
            </p:extLst>
          </p:nvPr>
        </p:nvGraphicFramePr>
        <p:xfrm>
          <a:off x="914400" y="381000"/>
          <a:ext cx="7239000" cy="5856244"/>
        </p:xfrm>
        <a:graphic>
          <a:graphicData uri="http://schemas.openxmlformats.org/drawingml/2006/table">
            <a:tbl>
              <a:tblPr/>
              <a:tblGrid>
                <a:gridCol w="7239000"/>
              </a:tblGrid>
              <a:tr h="11913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Introduction Paragraph</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-Hook</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-Background information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-Thesis statement (</a:t>
                      </a:r>
                      <a:r>
                        <a:rPr kumimoji="0" lang="en-US" sz="1200" b="0" i="0" u="none" strike="noStrike" cap="none" normalizeH="0" baseline="0" dirty="0" smtClean="0">
                          <a:ln>
                            <a:noFill/>
                          </a:ln>
                          <a:solidFill>
                            <a:srgbClr val="FF0000"/>
                          </a:solidFill>
                          <a:effectLst/>
                          <a:latin typeface="Comic Sans MS" pitchFamily="66" charset="0"/>
                        </a:rPr>
                        <a:t>the bing</a:t>
                      </a:r>
                      <a:r>
                        <a:rPr kumimoji="0" lang="en-US" sz="1200" b="0" i="0" u="none" strike="noStrike" cap="none" normalizeH="0" baseline="0" dirty="0" smtClean="0">
                          <a:ln>
                            <a:noFill/>
                          </a:ln>
                          <a:solidFill>
                            <a:schemeClr val="tx1"/>
                          </a:solidFill>
                          <a:effectLst/>
                          <a:latin typeface="Comic Sans MS" pitchFamily="66" charset="0"/>
                        </a:rPr>
                        <a:t>, </a:t>
                      </a:r>
                      <a:r>
                        <a:rPr kumimoji="0" lang="en-US" sz="1200" b="0" i="0" u="none" strike="noStrike" cap="none" normalizeH="0" baseline="0" dirty="0" smtClean="0">
                          <a:ln>
                            <a:noFill/>
                          </a:ln>
                          <a:solidFill>
                            <a:srgbClr val="FFFF00"/>
                          </a:solidFill>
                          <a:effectLst/>
                          <a:latin typeface="Comic Sans MS" pitchFamily="66" charset="0"/>
                        </a:rPr>
                        <a:t>the bang</a:t>
                      </a:r>
                      <a:r>
                        <a:rPr kumimoji="0" lang="en-US" sz="1200" b="0" i="0" u="none" strike="noStrike" cap="none" normalizeH="0" baseline="0" dirty="0" smtClean="0">
                          <a:ln>
                            <a:noFill/>
                          </a:ln>
                          <a:solidFill>
                            <a:schemeClr val="tx1"/>
                          </a:solidFill>
                          <a:effectLst/>
                          <a:latin typeface="Comic Sans MS" pitchFamily="66" charset="0"/>
                        </a:rPr>
                        <a:t>, </a:t>
                      </a:r>
                      <a:r>
                        <a:rPr kumimoji="0" lang="en-US" sz="1200" b="0" i="0" u="none" strike="noStrike" cap="none" normalizeH="0" baseline="0" dirty="0" smtClean="0">
                          <a:ln>
                            <a:noFill/>
                          </a:ln>
                          <a:solidFill>
                            <a:srgbClr val="33CC33"/>
                          </a:solidFill>
                          <a:effectLst/>
                          <a:latin typeface="Comic Sans MS" pitchFamily="66" charset="0"/>
                        </a:rPr>
                        <a:t>the boom</a:t>
                      </a:r>
                      <a:r>
                        <a:rPr kumimoji="0" lang="en-US" sz="1200" b="0" i="0" u="none" strike="noStrike" cap="none" normalizeH="0" baseline="0" dirty="0" smtClean="0">
                          <a:ln>
                            <a:noFill/>
                          </a:ln>
                          <a:solidFill>
                            <a:schemeClr val="tx1"/>
                          </a:solidFill>
                          <a:effectLst/>
                          <a:latin typeface="Comic Sans MS" pitchFamily="66"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414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First Body Paragraph</a:t>
                      </a:r>
                      <a:endParaRPr kumimoji="0" lang="en-US" sz="1200" b="0" i="0" u="none" strike="noStrike" cap="none" normalizeH="0" baseline="0" dirty="0" smtClean="0">
                        <a:ln>
                          <a:noFill/>
                        </a:ln>
                        <a:solidFill>
                          <a:srgbClr val="FF0000"/>
                        </a:solidFill>
                        <a:effectLst/>
                        <a:latin typeface="Comic Sans MS" pitchFamily="66" charset="0"/>
                      </a:endParaRP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a:t>
                      </a:r>
                      <a:r>
                        <a:rPr kumimoji="0" lang="en-US" sz="1200" b="0" i="0" u="none" strike="noStrike" cap="none" normalizeH="0" baseline="0" dirty="0" smtClean="0">
                          <a:ln>
                            <a:noFill/>
                          </a:ln>
                          <a:solidFill>
                            <a:srgbClr val="FF0000"/>
                          </a:solidFill>
                          <a:effectLst/>
                          <a:latin typeface="Comic Sans MS" pitchFamily="66" charset="0"/>
                        </a:rPr>
                        <a:t>The bing </a:t>
                      </a:r>
                      <a:r>
                        <a:rPr kumimoji="0" lang="en-US" sz="1200" b="0" i="0" u="none" strike="noStrike" cap="none" normalizeH="0" baseline="0" dirty="0" smtClean="0">
                          <a:ln>
                            <a:noFill/>
                          </a:ln>
                          <a:solidFill>
                            <a:schemeClr val="tx1"/>
                          </a:solidFill>
                          <a:effectLst/>
                          <a:latin typeface="Comic Sans MS" pitchFamily="66" charset="0"/>
                        </a:rPr>
                        <a:t>(first reason)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-Supporting details</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-Link</a:t>
                      </a:r>
                      <a:endParaRPr kumimoji="0" lang="en-US" sz="1200" b="0" i="0" u="none" strike="noStrike" cap="none" normalizeH="0" baseline="0" dirty="0" smtClean="0">
                        <a:ln>
                          <a:noFill/>
                        </a:ln>
                        <a:solidFill>
                          <a:srgbClr val="FF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60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Second Body Paragraph</a:t>
                      </a:r>
                      <a:endParaRPr kumimoji="0" lang="en-US" sz="1200" b="0" i="0" u="none" strike="noStrike" cap="none" normalizeH="0" baseline="0" dirty="0" smtClean="0">
                        <a:ln>
                          <a:noFill/>
                        </a:ln>
                        <a:solidFill>
                          <a:srgbClr val="FF0000"/>
                        </a:solidFill>
                        <a:effectLst/>
                        <a:latin typeface="Comic Sans MS" pitchFamily="66" charset="0"/>
                      </a:endParaRP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a:t>
                      </a:r>
                      <a:r>
                        <a:rPr kumimoji="0" lang="en-US" sz="1200" b="0" i="0" u="none" strike="noStrike" cap="none" normalizeH="0" baseline="0" dirty="0" smtClean="0">
                          <a:ln>
                            <a:noFill/>
                          </a:ln>
                          <a:solidFill>
                            <a:srgbClr val="FFFF00"/>
                          </a:solidFill>
                          <a:effectLst/>
                          <a:latin typeface="Comic Sans MS" pitchFamily="66" charset="0"/>
                        </a:rPr>
                        <a:t>The bang </a:t>
                      </a:r>
                      <a:r>
                        <a:rPr kumimoji="0" lang="en-US" sz="1200" b="0" i="0" u="none" strike="noStrike" cap="none" normalizeH="0" baseline="0" dirty="0" smtClean="0">
                          <a:ln>
                            <a:noFill/>
                          </a:ln>
                          <a:solidFill>
                            <a:schemeClr val="tx1"/>
                          </a:solidFill>
                          <a:effectLst/>
                          <a:latin typeface="Comic Sans MS" pitchFamily="66" charset="0"/>
                        </a:rPr>
                        <a:t>(second reason)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-Supporting details</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-Link</a:t>
                      </a:r>
                      <a:endParaRPr kumimoji="0" lang="en-US" sz="1200" b="0" i="0" u="none" strike="noStrike" cap="none" normalizeH="0" baseline="0" dirty="0" smtClean="0">
                        <a:ln>
                          <a:noFill/>
                        </a:ln>
                        <a:solidFill>
                          <a:srgbClr val="FF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32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Third Body Paragraph</a:t>
                      </a:r>
                      <a:endParaRPr kumimoji="0" lang="en-US" sz="1200" b="0" i="0" u="none" strike="noStrike" cap="none" normalizeH="0" baseline="0" dirty="0" smtClean="0">
                        <a:ln>
                          <a:noFill/>
                        </a:ln>
                        <a:solidFill>
                          <a:srgbClr val="FF0000"/>
                        </a:solidFill>
                        <a:effectLst/>
                        <a:latin typeface="Comic Sans MS" pitchFamily="66" charset="0"/>
                      </a:endParaRP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a:t>
                      </a:r>
                      <a:r>
                        <a:rPr kumimoji="0" lang="en-US" sz="1200" b="0" i="0" u="none" strike="noStrike" cap="none" normalizeH="0" baseline="0" dirty="0" smtClean="0">
                          <a:ln>
                            <a:noFill/>
                          </a:ln>
                          <a:solidFill>
                            <a:srgbClr val="33CC33"/>
                          </a:solidFill>
                          <a:effectLst/>
                          <a:latin typeface="Comic Sans MS" pitchFamily="66" charset="0"/>
                        </a:rPr>
                        <a:t>The boom</a:t>
                      </a:r>
                      <a:r>
                        <a:rPr kumimoji="0" lang="en-US" sz="1200" b="0" i="0" u="none" strike="noStrike" cap="none" normalizeH="0" baseline="0" dirty="0" smtClean="0">
                          <a:ln>
                            <a:noFill/>
                          </a:ln>
                          <a:solidFill>
                            <a:srgbClr val="FFFF00"/>
                          </a:solidFill>
                          <a:effectLst/>
                          <a:latin typeface="Comic Sans MS" pitchFamily="66" charset="0"/>
                        </a:rPr>
                        <a:t> </a:t>
                      </a:r>
                      <a:r>
                        <a:rPr kumimoji="0" lang="en-US" sz="1200" b="0" i="0" u="none" strike="noStrike" cap="none" normalizeH="0" baseline="0" dirty="0" smtClean="0">
                          <a:ln>
                            <a:noFill/>
                          </a:ln>
                          <a:solidFill>
                            <a:schemeClr val="tx1"/>
                          </a:solidFill>
                          <a:effectLst/>
                          <a:latin typeface="Comic Sans MS" pitchFamily="66" charset="0"/>
                        </a:rPr>
                        <a:t>(third reason)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-Supporting details</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rPr>
                        <a:t>-</a:t>
                      </a:r>
                      <a:r>
                        <a:rPr kumimoji="0" lang="en-US" sz="1200" b="0" i="0" u="none" strike="noStrike" cap="none" normalizeH="0" baseline="0" dirty="0" smtClean="0">
                          <a:ln>
                            <a:noFill/>
                          </a:ln>
                          <a:solidFill>
                            <a:srgbClr val="33CC33"/>
                          </a:solidFill>
                          <a:effectLst/>
                          <a:latin typeface="Comic Sans MS" pitchFamily="66" charset="0"/>
                        </a:rPr>
                        <a:t>The boom </a:t>
                      </a:r>
                      <a:r>
                        <a:rPr kumimoji="0" lang="en-US" sz="1200" b="0" i="0" u="none" strike="noStrike" cap="none" normalizeH="0" baseline="0" dirty="0" smtClean="0">
                          <a:ln>
                            <a:noFill/>
                          </a:ln>
                          <a:solidFill>
                            <a:schemeClr val="tx1"/>
                          </a:solidFill>
                          <a:effectLst/>
                          <a:latin typeface="Comic Sans MS" pitchFamily="66" charset="0"/>
                        </a:rPr>
                        <a:t>again!</a:t>
                      </a:r>
                      <a:endParaRPr kumimoji="0" lang="en-US" sz="1200" b="0" i="0" u="none" strike="noStrike" cap="none" normalizeH="0" baseline="0" dirty="0" smtClean="0">
                        <a:ln>
                          <a:noFill/>
                        </a:ln>
                        <a:solidFill>
                          <a:srgbClr val="FF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6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600" b="0" i="0" u="none" strike="noStrike" cap="none" normalizeH="0" baseline="0" dirty="0" smtClean="0">
                          <a:ln>
                            <a:noFill/>
                          </a:ln>
                          <a:solidFill>
                            <a:schemeClr val="tx1"/>
                          </a:solidFill>
                          <a:effectLst/>
                          <a:latin typeface="Comic Sans MS" pitchFamily="66" charset="0"/>
                        </a:rPr>
                        <a:t>Conclusion Paragraph</a:t>
                      </a:r>
                    </a:p>
                    <a:p>
                      <a:pPr marL="566738" marR="0" lvl="0" indent="-58738" algn="l"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Comic Sans MS" pitchFamily="66" charset="0"/>
                        </a:rPr>
                        <a:t>-Thesis statement (</a:t>
                      </a:r>
                      <a:r>
                        <a:rPr kumimoji="0" lang="en-US" sz="2000" b="0" i="0" u="none" strike="noStrike" cap="none" normalizeH="0" baseline="0" dirty="0" smtClean="0">
                          <a:ln>
                            <a:noFill/>
                          </a:ln>
                          <a:solidFill>
                            <a:srgbClr val="FF0000"/>
                          </a:solidFill>
                          <a:effectLst/>
                          <a:latin typeface="Comic Sans MS" pitchFamily="66" charset="0"/>
                        </a:rPr>
                        <a:t>the bing</a:t>
                      </a:r>
                      <a:r>
                        <a:rPr kumimoji="0" lang="en-US" sz="2000" b="0" i="0" u="none" strike="noStrike" cap="none" normalizeH="0" baseline="0" dirty="0" smtClean="0">
                          <a:ln>
                            <a:noFill/>
                          </a:ln>
                          <a:solidFill>
                            <a:schemeClr val="tx1"/>
                          </a:solidFill>
                          <a:effectLst/>
                          <a:latin typeface="Comic Sans MS" pitchFamily="66" charset="0"/>
                        </a:rPr>
                        <a:t>, </a:t>
                      </a:r>
                      <a:r>
                        <a:rPr kumimoji="0" lang="en-US" sz="2000" b="0" i="0" u="none" strike="noStrike" cap="none" normalizeH="0" baseline="0" dirty="0" smtClean="0">
                          <a:ln>
                            <a:noFill/>
                          </a:ln>
                          <a:solidFill>
                            <a:srgbClr val="FFFF00"/>
                          </a:solidFill>
                          <a:effectLst/>
                          <a:latin typeface="Comic Sans MS" pitchFamily="66" charset="0"/>
                        </a:rPr>
                        <a:t>the bang</a:t>
                      </a:r>
                      <a:r>
                        <a:rPr kumimoji="0" lang="en-US" sz="2000" b="0" i="0" u="none" strike="noStrike" cap="none" normalizeH="0" baseline="0" dirty="0" smtClean="0">
                          <a:ln>
                            <a:noFill/>
                          </a:ln>
                          <a:solidFill>
                            <a:schemeClr val="tx1"/>
                          </a:solidFill>
                          <a:effectLst/>
                          <a:latin typeface="Comic Sans MS" pitchFamily="66" charset="0"/>
                        </a:rPr>
                        <a:t>, </a:t>
                      </a:r>
                      <a:r>
                        <a:rPr kumimoji="0" lang="en-US" sz="2000" b="0" i="0" u="none" strike="noStrike" cap="none" normalizeH="0" baseline="0" dirty="0" smtClean="0">
                          <a:ln>
                            <a:noFill/>
                          </a:ln>
                          <a:solidFill>
                            <a:srgbClr val="33CC33"/>
                          </a:solidFill>
                          <a:effectLst/>
                          <a:latin typeface="Comic Sans MS" pitchFamily="66" charset="0"/>
                        </a:rPr>
                        <a:t>the boom</a:t>
                      </a:r>
                      <a:r>
                        <a:rPr kumimoji="0" lang="en-US" sz="2000" b="0" i="0" u="none" strike="noStrike" cap="none" normalizeH="0" baseline="0" dirty="0" smtClean="0">
                          <a:ln>
                            <a:noFill/>
                          </a:ln>
                          <a:solidFill>
                            <a:schemeClr val="tx1"/>
                          </a:solidFill>
                          <a:effectLst/>
                          <a:latin typeface="Comic Sans MS" pitchFamily="66" charset="0"/>
                        </a:rPr>
                        <a:t>)</a:t>
                      </a:r>
                    </a:p>
                    <a:p>
                      <a:pPr marL="566738" marR="0" lvl="0" indent="-58738" algn="l"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Comic Sans MS" pitchFamily="66" charset="0"/>
                        </a:rPr>
                        <a:t>-Advice to the reader (call to action)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381000"/>
            <a:ext cx="8229600" cy="1143000"/>
          </a:xfrm>
        </p:spPr>
        <p:txBody>
          <a:bodyPr>
            <a:normAutofit fontScale="90000"/>
          </a:bodyPr>
          <a:lstStyle/>
          <a:p>
            <a:r>
              <a:rPr lang="en-US" sz="4000" b="1" dirty="0">
                <a:latin typeface="Comic Sans MS" pitchFamily="66" charset="0"/>
              </a:rPr>
              <a:t>Conclusion</a:t>
            </a:r>
            <a:r>
              <a:rPr lang="en-US" sz="3600" b="1" dirty="0">
                <a:latin typeface="Comic Sans MS" pitchFamily="66" charset="0"/>
              </a:rPr>
              <a:t/>
            </a:r>
            <a:br>
              <a:rPr lang="en-US" sz="3600" b="1" dirty="0">
                <a:latin typeface="Comic Sans MS" pitchFamily="66" charset="0"/>
              </a:rPr>
            </a:br>
            <a:r>
              <a:rPr lang="en-US" sz="3600" b="1" dirty="0">
                <a:latin typeface="Comic Sans MS" pitchFamily="66" charset="0"/>
              </a:rPr>
              <a:t>(</a:t>
            </a:r>
            <a:r>
              <a:rPr lang="en-US" sz="3600" b="1" dirty="0">
                <a:solidFill>
                  <a:srgbClr val="FF0000"/>
                </a:solidFill>
                <a:latin typeface="Comic Sans MS" pitchFamily="66" charset="0"/>
              </a:rPr>
              <a:t>The bing</a:t>
            </a:r>
            <a:r>
              <a:rPr lang="en-US" sz="3600" b="1" dirty="0">
                <a:latin typeface="Comic Sans MS" pitchFamily="66" charset="0"/>
              </a:rPr>
              <a:t>, </a:t>
            </a:r>
            <a:r>
              <a:rPr lang="en-US" sz="3600" b="1" dirty="0">
                <a:solidFill>
                  <a:srgbClr val="FFFF00"/>
                </a:solidFill>
                <a:latin typeface="Comic Sans MS" pitchFamily="66" charset="0"/>
              </a:rPr>
              <a:t>the bang</a:t>
            </a:r>
            <a:r>
              <a:rPr lang="en-US" sz="3600" b="1" dirty="0">
                <a:latin typeface="Comic Sans MS" pitchFamily="66" charset="0"/>
              </a:rPr>
              <a:t>, </a:t>
            </a:r>
            <a:r>
              <a:rPr lang="en-US" sz="3600" b="1" dirty="0">
                <a:solidFill>
                  <a:srgbClr val="33CC33"/>
                </a:solidFill>
                <a:latin typeface="Comic Sans MS" pitchFamily="66" charset="0"/>
              </a:rPr>
              <a:t>the </a:t>
            </a:r>
            <a:r>
              <a:rPr lang="en-US" sz="3600" b="1" dirty="0" smtClean="0">
                <a:solidFill>
                  <a:srgbClr val="33CC33"/>
                </a:solidFill>
                <a:latin typeface="Comic Sans MS" pitchFamily="66" charset="0"/>
              </a:rPr>
              <a:t>boom</a:t>
            </a:r>
            <a:r>
              <a:rPr lang="en-US" sz="3600" b="1" dirty="0" smtClean="0">
                <a:latin typeface="Comic Sans MS" pitchFamily="66" charset="0"/>
              </a:rPr>
              <a:t>) </a:t>
            </a:r>
            <a:endParaRPr lang="en-US" sz="3600" b="1" dirty="0">
              <a:latin typeface="Comic Sans MS" pitchFamily="66" charset="0"/>
            </a:endParaRPr>
          </a:p>
        </p:txBody>
      </p:sp>
      <p:sp>
        <p:nvSpPr>
          <p:cNvPr id="30723" name="Rectangle 3"/>
          <p:cNvSpPr>
            <a:spLocks noGrp="1" noChangeArrowheads="1"/>
          </p:cNvSpPr>
          <p:nvPr>
            <p:ph idx="1"/>
          </p:nvPr>
        </p:nvSpPr>
        <p:spPr>
          <a:xfrm>
            <a:off x="457200" y="1524000"/>
            <a:ext cx="6781800" cy="4876800"/>
          </a:xfrm>
        </p:spPr>
        <p:txBody>
          <a:bodyPr>
            <a:normAutofit fontScale="85000" lnSpcReduction="10000"/>
          </a:bodyPr>
          <a:lstStyle/>
          <a:p>
            <a:pPr>
              <a:buFontTx/>
              <a:buNone/>
            </a:pPr>
            <a:r>
              <a:rPr lang="en-US" dirty="0"/>
              <a:t>         </a:t>
            </a:r>
            <a:r>
              <a:rPr lang="en-US" sz="3600" dirty="0" smtClean="0">
                <a:latin typeface="Comic Sans MS" pitchFamily="66" charset="0"/>
              </a:rPr>
              <a:t>In conclusion, </a:t>
            </a:r>
            <a:r>
              <a:rPr lang="en-US" sz="3600" dirty="0" smtClean="0">
                <a:solidFill>
                  <a:srgbClr val="FF0000"/>
                </a:solidFill>
                <a:latin typeface="Comic Sans MS" pitchFamily="66" charset="0"/>
              </a:rPr>
              <a:t>being more courteous to those around you</a:t>
            </a:r>
            <a:r>
              <a:rPr lang="en-US" sz="3600" dirty="0" smtClean="0">
                <a:latin typeface="Comic Sans MS" pitchFamily="66" charset="0"/>
              </a:rPr>
              <a:t>, </a:t>
            </a:r>
            <a:r>
              <a:rPr lang="en-US" sz="3600" dirty="0" smtClean="0">
                <a:solidFill>
                  <a:srgbClr val="FFFF00"/>
                </a:solidFill>
                <a:latin typeface="Comic Sans MS" pitchFamily="66" charset="0"/>
              </a:rPr>
              <a:t>making your dollars go further</a:t>
            </a:r>
            <a:r>
              <a:rPr lang="en-US" sz="3600" dirty="0" smtClean="0">
                <a:latin typeface="Comic Sans MS" pitchFamily="66" charset="0"/>
              </a:rPr>
              <a:t>, </a:t>
            </a:r>
            <a:r>
              <a:rPr lang="en-US" sz="3600" dirty="0">
                <a:latin typeface="Comic Sans MS" pitchFamily="66" charset="0"/>
              </a:rPr>
              <a:t>and </a:t>
            </a:r>
            <a:r>
              <a:rPr lang="en-US" sz="3600" dirty="0" smtClean="0">
                <a:solidFill>
                  <a:srgbClr val="33CC33"/>
                </a:solidFill>
                <a:latin typeface="Comic Sans MS" pitchFamily="66" charset="0"/>
              </a:rPr>
              <a:t>taking better care of yourself</a:t>
            </a:r>
            <a:r>
              <a:rPr lang="en-US" sz="3600" dirty="0" smtClean="0">
                <a:latin typeface="Comic Sans MS" pitchFamily="66" charset="0"/>
              </a:rPr>
              <a:t> are all reasons not to smoke. In fact, it’s never too late to quit. </a:t>
            </a:r>
            <a:r>
              <a:rPr lang="en-US" sz="3600" dirty="0" smtClean="0">
                <a:solidFill>
                  <a:srgbClr val="0000FF"/>
                </a:solidFill>
                <a:latin typeface="Comic Sans MS" pitchFamily="66" charset="0"/>
              </a:rPr>
              <a:t>Stay healthy, vote on legislature to make it harder for smokers to keep smoking, and make it known that you’re not cool if someone lights up!</a:t>
            </a:r>
            <a:endParaRPr lang="en-US" sz="3600" dirty="0">
              <a:solidFill>
                <a:srgbClr val="0000FF"/>
              </a:solidFill>
            </a:endParaRPr>
          </a:p>
        </p:txBody>
      </p:sp>
      <p:sp>
        <p:nvSpPr>
          <p:cNvPr id="7" name="TextBox 6"/>
          <p:cNvSpPr txBox="1"/>
          <p:nvPr/>
        </p:nvSpPr>
        <p:spPr>
          <a:xfrm>
            <a:off x="7086600" y="2133600"/>
            <a:ext cx="2057400" cy="954107"/>
          </a:xfrm>
          <a:prstGeom prst="rect">
            <a:avLst/>
          </a:prstGeom>
          <a:noFill/>
        </p:spPr>
        <p:txBody>
          <a:bodyPr wrap="square" rtlCol="0">
            <a:spAutoFit/>
          </a:bodyPr>
          <a:lstStyle/>
          <a:p>
            <a:pPr algn="ctr"/>
            <a:r>
              <a:rPr lang="en-US" dirty="0" smtClean="0">
                <a:solidFill>
                  <a:srgbClr val="FF0000"/>
                </a:solidFill>
              </a:rPr>
              <a:t>Thesis </a:t>
            </a:r>
            <a:r>
              <a:rPr lang="en-US" dirty="0" smtClean="0">
                <a:solidFill>
                  <a:srgbClr val="FFFF00"/>
                </a:solidFill>
              </a:rPr>
              <a:t>stat</a:t>
            </a:r>
            <a:r>
              <a:rPr lang="en-US" dirty="0" smtClean="0">
                <a:solidFill>
                  <a:srgbClr val="33CC33"/>
                </a:solidFill>
              </a:rPr>
              <a:t>ement</a:t>
            </a:r>
            <a:endParaRPr lang="en-US" dirty="0">
              <a:solidFill>
                <a:srgbClr val="33CC33"/>
              </a:solidFill>
            </a:endParaRPr>
          </a:p>
        </p:txBody>
      </p:sp>
      <p:sp>
        <p:nvSpPr>
          <p:cNvPr id="2" name="Rectangle 1"/>
          <p:cNvSpPr/>
          <p:nvPr/>
        </p:nvSpPr>
        <p:spPr>
          <a:xfrm>
            <a:off x="6553200" y="5105400"/>
            <a:ext cx="2383239" cy="954107"/>
          </a:xfrm>
          <a:prstGeom prst="rect">
            <a:avLst/>
          </a:prstGeom>
        </p:spPr>
        <p:txBody>
          <a:bodyPr wrap="square">
            <a:spAutoFit/>
          </a:bodyPr>
          <a:lstStyle/>
          <a:p>
            <a:pPr algn="ctr"/>
            <a:r>
              <a:rPr lang="en-US" dirty="0">
                <a:solidFill>
                  <a:srgbClr val="3333FF"/>
                </a:solidFill>
              </a:rPr>
              <a:t>Suggested action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body" sz="half" idx="1"/>
          </p:nvPr>
        </p:nvSpPr>
        <p:spPr>
          <a:xfrm>
            <a:off x="381000" y="990600"/>
            <a:ext cx="4038600" cy="4525963"/>
          </a:xfrm>
        </p:spPr>
        <p:txBody>
          <a:bodyPr/>
          <a:lstStyle/>
          <a:p>
            <a:pPr algn="ctr">
              <a:buFontTx/>
              <a:buNone/>
            </a:pPr>
            <a:r>
              <a:rPr lang="en-US" sz="6000" b="1" dirty="0">
                <a:latin typeface="Comic Sans MS" pitchFamily="66" charset="0"/>
              </a:rPr>
              <a:t>Let’s </a:t>
            </a:r>
          </a:p>
          <a:p>
            <a:pPr algn="ctr">
              <a:buFontTx/>
              <a:buNone/>
            </a:pPr>
            <a:r>
              <a:rPr lang="en-US" sz="6000" b="1" dirty="0">
                <a:latin typeface="Comic Sans MS" pitchFamily="66" charset="0"/>
              </a:rPr>
              <a:t>put</a:t>
            </a:r>
          </a:p>
          <a:p>
            <a:pPr algn="ctr">
              <a:buFontTx/>
              <a:buNone/>
            </a:pPr>
            <a:r>
              <a:rPr lang="en-US" sz="6000" b="1" dirty="0">
                <a:latin typeface="Comic Sans MS" pitchFamily="66" charset="0"/>
              </a:rPr>
              <a:t> it all </a:t>
            </a:r>
          </a:p>
          <a:p>
            <a:pPr algn="ctr">
              <a:buFontTx/>
              <a:buNone/>
            </a:pPr>
            <a:r>
              <a:rPr lang="en-US" sz="6000" b="1" dirty="0">
                <a:latin typeface="Comic Sans MS" pitchFamily="66" charset="0"/>
              </a:rPr>
              <a:t>together!</a:t>
            </a:r>
          </a:p>
        </p:txBody>
      </p:sp>
      <p:grpSp>
        <p:nvGrpSpPr>
          <p:cNvPr id="41991" name="Group 7"/>
          <p:cNvGrpSpPr>
            <a:grpSpLocks/>
          </p:cNvGrpSpPr>
          <p:nvPr/>
        </p:nvGrpSpPr>
        <p:grpSpPr bwMode="auto">
          <a:xfrm>
            <a:off x="4038600" y="1676400"/>
            <a:ext cx="4495800" cy="4514850"/>
            <a:chOff x="1824" y="633"/>
            <a:chExt cx="2834" cy="2849"/>
          </a:xfrm>
        </p:grpSpPr>
        <p:sp>
          <p:nvSpPr>
            <p:cNvPr id="41992"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dirty="0"/>
            </a:p>
          </p:txBody>
        </p:sp>
        <p:sp>
          <p:nvSpPr>
            <p:cNvPr id="41993"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dirty="0"/>
            </a:p>
          </p:txBody>
        </p:sp>
        <p:sp>
          <p:nvSpPr>
            <p:cNvPr id="41994"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dirty="0"/>
            </a:p>
          </p:txBody>
        </p:sp>
        <p:sp>
          <p:nvSpPr>
            <p:cNvPr id="41995"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8" name="Rectangle 7"/>
          <p:cNvSpPr/>
          <p:nvPr/>
        </p:nvSpPr>
        <p:spPr>
          <a:xfrm>
            <a:off x="0" y="152400"/>
            <a:ext cx="9144000" cy="7392793"/>
          </a:xfrm>
          <a:prstGeom prst="rect">
            <a:avLst/>
          </a:prstGeom>
        </p:spPr>
        <p:txBody>
          <a:bodyPr wrap="square">
            <a:spAutoFit/>
          </a:bodyPr>
          <a:lstStyle/>
          <a:p>
            <a:r>
              <a:rPr lang="en-US" sz="1600" dirty="0" smtClean="0"/>
              <a:t>	</a:t>
            </a:r>
            <a:r>
              <a:rPr lang="en-US" sz="1400" dirty="0">
                <a:solidFill>
                  <a:prstClr val="white"/>
                </a:solidFill>
              </a:rPr>
              <a:t>I’m sure that everyone knows that smoking will harm your body.  Then why do so many people start and continue to smoke? </a:t>
            </a:r>
            <a:r>
              <a:rPr lang="en-US" sz="1400" dirty="0" smtClean="0">
                <a:solidFill>
                  <a:prstClr val="white"/>
                </a:solidFill>
              </a:rPr>
              <a:t>Essentially, </a:t>
            </a:r>
            <a:r>
              <a:rPr lang="en-US" sz="1400" dirty="0">
                <a:solidFill>
                  <a:prstClr val="white"/>
                </a:solidFill>
              </a:rPr>
              <a:t>smoking is the act of inhaling a burning object. Maybe people smoke because they are not fully conscious about all of the effects smoking has on themselves and the people around them. </a:t>
            </a:r>
            <a:r>
              <a:rPr lang="en-US" sz="1400" dirty="0">
                <a:solidFill>
                  <a:srgbClr val="FF0000"/>
                </a:solidFill>
              </a:rPr>
              <a:t>There are a lot of reasons not to smoke; when you smoke in public, you’re not being respectful of those around you,</a:t>
            </a:r>
            <a:r>
              <a:rPr lang="en-US" sz="1400" dirty="0">
                <a:solidFill>
                  <a:srgbClr val="FFFF00"/>
                </a:solidFill>
              </a:rPr>
              <a:t> it’s a very expensive habit,</a:t>
            </a:r>
            <a:r>
              <a:rPr lang="en-US" sz="1400" dirty="0">
                <a:solidFill>
                  <a:srgbClr val="FF0000"/>
                </a:solidFill>
              </a:rPr>
              <a:t> </a:t>
            </a:r>
            <a:r>
              <a:rPr lang="en-US" sz="1400" dirty="0">
                <a:solidFill>
                  <a:srgbClr val="33CC33"/>
                </a:solidFill>
              </a:rPr>
              <a:t>and smoking effects your health</a:t>
            </a:r>
            <a:r>
              <a:rPr lang="en-US" sz="1400" dirty="0" smtClean="0">
                <a:solidFill>
                  <a:srgbClr val="33CC33"/>
                </a:solidFill>
              </a:rPr>
              <a:t>.</a:t>
            </a:r>
          </a:p>
          <a:p>
            <a:pPr lvl="0"/>
            <a:r>
              <a:rPr lang="en-US" sz="1400" dirty="0" smtClean="0">
                <a:solidFill>
                  <a:srgbClr val="FF0000"/>
                </a:solidFill>
              </a:rPr>
              <a:t>	First </a:t>
            </a:r>
            <a:r>
              <a:rPr lang="en-US" sz="1400" dirty="0">
                <a:solidFill>
                  <a:srgbClr val="FF0000"/>
                </a:solidFill>
              </a:rPr>
              <a:t>of all, smoking in public is disrespectful to those around you. </a:t>
            </a:r>
            <a:r>
              <a:rPr lang="en-US" sz="1400" dirty="0">
                <a:solidFill>
                  <a:prstClr val="white"/>
                </a:solidFill>
              </a:rPr>
              <a:t>When you smoke, you not only harm yourself, but also those around you. Sure you’re cool with the musty stench of burning </a:t>
            </a:r>
            <a:r>
              <a:rPr lang="en-US" sz="1400" dirty="0" smtClean="0">
                <a:solidFill>
                  <a:prstClr val="white"/>
                </a:solidFill>
              </a:rPr>
              <a:t>tobacco </a:t>
            </a:r>
            <a:r>
              <a:rPr lang="en-US" sz="1400" dirty="0">
                <a:solidFill>
                  <a:prstClr val="white"/>
                </a:solidFill>
              </a:rPr>
              <a:t>filling your lungs and depositing tar on your fingertips, your hair and clothes, as you increase your chance of serious illness and disease, but the other 81% of people are not.  According to the Washington </a:t>
            </a:r>
            <a:r>
              <a:rPr lang="en-US" sz="1400" dirty="0" smtClean="0">
                <a:solidFill>
                  <a:prstClr val="white"/>
                </a:solidFill>
              </a:rPr>
              <a:t>Post</a:t>
            </a:r>
            <a:r>
              <a:rPr lang="en-US" sz="1400" dirty="0">
                <a:solidFill>
                  <a:prstClr val="white"/>
                </a:solidFill>
              </a:rPr>
              <a:t>, 26 states have made it illegal to smoke in public.  </a:t>
            </a:r>
            <a:r>
              <a:rPr lang="en-US" sz="1400" dirty="0">
                <a:solidFill>
                  <a:srgbClr val="FF0000"/>
                </a:solidFill>
              </a:rPr>
              <a:t>Smoking may cost you a few friends</a:t>
            </a:r>
            <a:r>
              <a:rPr lang="en-US" sz="1400" dirty="0">
                <a:solidFill>
                  <a:prstClr val="white"/>
                </a:solidFill>
              </a:rPr>
              <a:t>, but it </a:t>
            </a:r>
            <a:r>
              <a:rPr lang="en-US" sz="1400" dirty="0"/>
              <a:t>can also </a:t>
            </a:r>
            <a:r>
              <a:rPr lang="en-US" sz="1400" dirty="0">
                <a:solidFill>
                  <a:srgbClr val="FFFF00"/>
                </a:solidFill>
              </a:rPr>
              <a:t>cost you thousands of hard earned dollars each year</a:t>
            </a:r>
            <a:r>
              <a:rPr lang="en-US" sz="1400" dirty="0" smtClean="0">
                <a:solidFill>
                  <a:prstClr val="white"/>
                </a:solidFill>
              </a:rPr>
              <a:t>.</a:t>
            </a:r>
          </a:p>
          <a:p>
            <a:r>
              <a:rPr lang="en-US" sz="1400" dirty="0">
                <a:solidFill>
                  <a:prstClr val="white"/>
                </a:solidFill>
              </a:rPr>
              <a:t>	</a:t>
            </a:r>
            <a:r>
              <a:rPr lang="en-US" sz="1400" dirty="0">
                <a:solidFill>
                  <a:srgbClr val="FFFF00"/>
                </a:solidFill>
              </a:rPr>
              <a:t>Next, smoking is an expensive habit. </a:t>
            </a:r>
            <a:r>
              <a:rPr lang="en-US" sz="1400" dirty="0">
                <a:solidFill>
                  <a:prstClr val="white"/>
                </a:solidFill>
              </a:rPr>
              <a:t>Maybe you start smoking because someone offers you a cigarette, but soon after addiction will take over and you will have to buy your own.  A pack of cigarettes costs about $5.51. Multiply </a:t>
            </a:r>
            <a:r>
              <a:rPr lang="en-US" sz="1400" dirty="0" smtClean="0">
                <a:solidFill>
                  <a:prstClr val="white"/>
                </a:solidFill>
              </a:rPr>
              <a:t>a </a:t>
            </a:r>
            <a:r>
              <a:rPr lang="en-US" sz="1400" dirty="0">
                <a:solidFill>
                  <a:prstClr val="white"/>
                </a:solidFill>
              </a:rPr>
              <a:t>pack a day times 365 days a year and it equals $2011.15 a year! The American Lung Association says the real cost of smoking is closer to $18.05 per pack when you factor in the cost of disease and complications caused by smoking. </a:t>
            </a:r>
            <a:r>
              <a:rPr lang="en-US" sz="1400" dirty="0">
                <a:solidFill>
                  <a:srgbClr val="FFFF00"/>
                </a:solidFill>
              </a:rPr>
              <a:t>The cost of smoking is greater than just the money you have to pay</a:t>
            </a:r>
            <a:r>
              <a:rPr lang="en-US" sz="1400" dirty="0">
                <a:solidFill>
                  <a:prstClr val="white"/>
                </a:solidFill>
              </a:rPr>
              <a:t>, </a:t>
            </a:r>
            <a:r>
              <a:rPr lang="en-US" sz="1400" dirty="0">
                <a:solidFill>
                  <a:srgbClr val="33CC33"/>
                </a:solidFill>
              </a:rPr>
              <a:t>smoking</a:t>
            </a:r>
            <a:r>
              <a:rPr lang="en-US" sz="1400" dirty="0">
                <a:solidFill>
                  <a:prstClr val="white"/>
                </a:solidFill>
              </a:rPr>
              <a:t> </a:t>
            </a:r>
            <a:r>
              <a:rPr lang="en-US" sz="1400" dirty="0">
                <a:solidFill>
                  <a:srgbClr val="33CC33"/>
                </a:solidFill>
              </a:rPr>
              <a:t>can cost your health and your future.</a:t>
            </a:r>
          </a:p>
          <a:p>
            <a:r>
              <a:rPr lang="en-US" sz="1400" dirty="0" smtClean="0">
                <a:solidFill>
                  <a:prstClr val="white"/>
                </a:solidFill>
              </a:rPr>
              <a:t>	</a:t>
            </a:r>
            <a:r>
              <a:rPr lang="en-US" sz="1400" dirty="0">
                <a:solidFill>
                  <a:srgbClr val="33CC33"/>
                </a:solidFill>
              </a:rPr>
              <a:t>Last, smoking effects your health.  </a:t>
            </a:r>
            <a:r>
              <a:rPr lang="en-US" sz="1400" dirty="0"/>
              <a:t>If you smoke, your physical condition will be negatively effected. You could develop </a:t>
            </a:r>
            <a:r>
              <a:rPr lang="en-US" sz="1400" dirty="0" smtClean="0"/>
              <a:t>emphysema, </a:t>
            </a:r>
            <a:r>
              <a:rPr lang="en-US" sz="1400" dirty="0"/>
              <a:t>cancer, heart disease, and other medical conditions making participation in sports and other physical activities </a:t>
            </a:r>
            <a:r>
              <a:rPr lang="en-US" sz="1400" dirty="0" smtClean="0"/>
              <a:t>difficult, painful </a:t>
            </a:r>
            <a:r>
              <a:rPr lang="en-US" sz="1400" dirty="0"/>
              <a:t>and may even shorten your life span.  According to the Center for Disease Control, 443,000 people die from smoking and secondhand </a:t>
            </a:r>
            <a:r>
              <a:rPr lang="en-US" sz="1400" dirty="0" smtClean="0"/>
              <a:t>smoke every year.  </a:t>
            </a:r>
            <a:r>
              <a:rPr lang="en-US" sz="1400" dirty="0"/>
              <a:t>What’s worse is that 8.6 million people live with serious illnesses caused by smoking. </a:t>
            </a:r>
            <a:r>
              <a:rPr lang="en-US" sz="1400" dirty="0">
                <a:solidFill>
                  <a:srgbClr val="33CC33"/>
                </a:solidFill>
              </a:rPr>
              <a:t>Smoking is very dangerous.</a:t>
            </a:r>
          </a:p>
          <a:p>
            <a:r>
              <a:rPr lang="en-US" sz="1400" dirty="0" smtClean="0">
                <a:solidFill>
                  <a:prstClr val="white"/>
                </a:solidFill>
              </a:rPr>
              <a:t>	</a:t>
            </a:r>
            <a:r>
              <a:rPr lang="en-US" sz="1400" dirty="0"/>
              <a:t>In conclusion, </a:t>
            </a:r>
            <a:r>
              <a:rPr lang="en-US" sz="1400" dirty="0">
                <a:solidFill>
                  <a:srgbClr val="FF0000"/>
                </a:solidFill>
              </a:rPr>
              <a:t>being more </a:t>
            </a:r>
            <a:r>
              <a:rPr lang="en-US" sz="1400" dirty="0" smtClean="0">
                <a:solidFill>
                  <a:srgbClr val="FF0000"/>
                </a:solidFill>
              </a:rPr>
              <a:t>courteous </a:t>
            </a:r>
            <a:r>
              <a:rPr lang="en-US" sz="1400" dirty="0">
                <a:solidFill>
                  <a:srgbClr val="FF0000"/>
                </a:solidFill>
              </a:rPr>
              <a:t>to those around you</a:t>
            </a:r>
            <a:r>
              <a:rPr lang="en-US" sz="1400" dirty="0"/>
              <a:t>, </a:t>
            </a:r>
            <a:r>
              <a:rPr lang="en-US" sz="1400" dirty="0">
                <a:solidFill>
                  <a:srgbClr val="FFFF00"/>
                </a:solidFill>
              </a:rPr>
              <a:t>making your dollars go further</a:t>
            </a:r>
            <a:r>
              <a:rPr lang="en-US" sz="1400" dirty="0"/>
              <a:t>, and </a:t>
            </a:r>
            <a:r>
              <a:rPr lang="en-US" sz="1400" dirty="0">
                <a:solidFill>
                  <a:srgbClr val="33CC33"/>
                </a:solidFill>
              </a:rPr>
              <a:t>taking better care of yourself</a:t>
            </a:r>
            <a:r>
              <a:rPr lang="en-US" sz="1400" dirty="0"/>
              <a:t> are all reasons not to smoke. In fact, it’s never too late to quit. </a:t>
            </a:r>
            <a:r>
              <a:rPr lang="en-US" sz="1400" dirty="0">
                <a:solidFill>
                  <a:srgbClr val="0000FF"/>
                </a:solidFill>
              </a:rPr>
              <a:t>Stay healthy, vote on legislature to make it harder for smokers to keep smoking, and make it known that you’re not cool if someone lights up!</a:t>
            </a:r>
          </a:p>
          <a:p>
            <a:pPr lvl="0"/>
            <a:endParaRPr lang="en-US" sz="1400" dirty="0">
              <a:solidFill>
                <a:prstClr val="white"/>
              </a:solidFill>
            </a:endParaRPr>
          </a:p>
          <a:p>
            <a:endParaRPr lang="en-US" sz="1600" dirty="0">
              <a:solidFill>
                <a:srgbClr val="33CC33"/>
              </a:solidFill>
            </a:endParaRPr>
          </a:p>
          <a:p>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5"/>
          <p:cNvSpPr>
            <a:spLocks noChangeArrowheads="1"/>
          </p:cNvSpPr>
          <p:nvPr/>
        </p:nvSpPr>
        <p:spPr bwMode="auto">
          <a:xfrm>
            <a:off x="990600" y="304800"/>
            <a:ext cx="6553200" cy="5909310"/>
          </a:xfrm>
          <a:prstGeom prst="rect">
            <a:avLst/>
          </a:prstGeom>
          <a:noFill/>
          <a:ln w="9525" algn="ctr">
            <a:noFill/>
            <a:miter lim="800000"/>
            <a:headEnd/>
            <a:tailEnd/>
          </a:ln>
          <a:effectLst/>
        </p:spPr>
        <p:txBody>
          <a:bodyPr>
            <a:spAutoFit/>
          </a:bodyPr>
          <a:lstStyle/>
          <a:p>
            <a:pPr marL="342900" indent="-342900" algn="ctr"/>
            <a:r>
              <a:rPr lang="en-US" sz="5400" dirty="0"/>
              <a:t>  Remember,</a:t>
            </a:r>
          </a:p>
          <a:p>
            <a:pPr marL="342900" indent="-342900" algn="ctr"/>
            <a:r>
              <a:rPr lang="en-US" sz="5400" dirty="0"/>
              <a:t>  writing is easy</a:t>
            </a:r>
          </a:p>
          <a:p>
            <a:pPr marL="342900" indent="-342900" algn="ctr"/>
            <a:r>
              <a:rPr lang="en-US" sz="5400" dirty="0"/>
              <a:t>   when you use</a:t>
            </a:r>
          </a:p>
          <a:p>
            <a:pPr marL="342900" indent="-342900" algn="ctr"/>
            <a:r>
              <a:rPr lang="en-US" sz="5400" dirty="0">
                <a:solidFill>
                  <a:srgbClr val="FF0000"/>
                </a:solidFill>
              </a:rPr>
              <a:t>  the Bing</a:t>
            </a:r>
            <a:r>
              <a:rPr lang="en-US" sz="5400" dirty="0"/>
              <a:t>, </a:t>
            </a:r>
          </a:p>
          <a:p>
            <a:pPr marL="342900" indent="-342900" algn="ctr"/>
            <a:r>
              <a:rPr lang="en-US" sz="5400" dirty="0">
                <a:solidFill>
                  <a:srgbClr val="FFFF00"/>
                </a:solidFill>
              </a:rPr>
              <a:t>  the Bang</a:t>
            </a:r>
            <a:r>
              <a:rPr lang="en-US" sz="5400" dirty="0"/>
              <a:t>,</a:t>
            </a:r>
          </a:p>
          <a:p>
            <a:pPr marL="342900" indent="-342900" algn="ctr"/>
            <a:r>
              <a:rPr lang="en-US" sz="5400" dirty="0"/>
              <a:t>  and </a:t>
            </a:r>
            <a:r>
              <a:rPr lang="en-US" sz="5400" dirty="0">
                <a:solidFill>
                  <a:srgbClr val="33CC33"/>
                </a:solidFill>
              </a:rPr>
              <a:t>the </a:t>
            </a:r>
            <a:r>
              <a:rPr lang="en-US" sz="5400" dirty="0" smtClean="0">
                <a:solidFill>
                  <a:srgbClr val="33CC33"/>
                </a:solidFill>
              </a:rPr>
              <a:t>Boom</a:t>
            </a:r>
            <a:r>
              <a:rPr lang="en-US" sz="5400" dirty="0" smtClean="0"/>
              <a:t>!</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64517">
                                            <p:txEl>
                                              <p:pRg st="3" end="3"/>
                                            </p:txEl>
                                          </p:spTgt>
                                        </p:tgtEl>
                                        <p:attrNameLst>
                                          <p:attrName>style.visibility</p:attrName>
                                        </p:attrNameLst>
                                      </p:cBhvr>
                                      <p:to>
                                        <p:strVal val="visible"/>
                                      </p:to>
                                    </p:set>
                                    <p:animEffect transition="in" filter="fade">
                                      <p:cBhvr>
                                        <p:cTn id="7" dur="1000"/>
                                        <p:tgtEl>
                                          <p:spTgt spid="64517">
                                            <p:txEl>
                                              <p:pRg st="3" end="3"/>
                                            </p:txEl>
                                          </p:spTgt>
                                        </p:tgtEl>
                                      </p:cBhvr>
                                    </p:animEffect>
                                    <p:anim calcmode="lin" valueType="num">
                                      <p:cBhvr>
                                        <p:cTn id="8" dur="1000" fill="hold"/>
                                        <p:tgtEl>
                                          <p:spTgt spid="64517">
                                            <p:txEl>
                                              <p:pRg st="3" end="3"/>
                                            </p:txEl>
                                          </p:spTgt>
                                        </p:tgtEl>
                                        <p:attrNameLst>
                                          <p:attrName>style.rotation</p:attrName>
                                        </p:attrNameLst>
                                      </p:cBhvr>
                                      <p:tavLst>
                                        <p:tav tm="0">
                                          <p:val>
                                            <p:fltVal val="720"/>
                                          </p:val>
                                        </p:tav>
                                        <p:tav tm="100000">
                                          <p:val>
                                            <p:fltVal val="0"/>
                                          </p:val>
                                        </p:tav>
                                      </p:tavLst>
                                    </p:anim>
                                    <p:anim calcmode="lin" valueType="num">
                                      <p:cBhvr>
                                        <p:cTn id="9" dur="1000" fill="hold"/>
                                        <p:tgtEl>
                                          <p:spTgt spid="64517">
                                            <p:txEl>
                                              <p:pRg st="3" end="3"/>
                                            </p:txEl>
                                          </p:spTgt>
                                        </p:tgtEl>
                                        <p:attrNameLst>
                                          <p:attrName>ppt_h</p:attrName>
                                        </p:attrNameLst>
                                      </p:cBhvr>
                                      <p:tavLst>
                                        <p:tav tm="0">
                                          <p:val>
                                            <p:fltVal val="0"/>
                                          </p:val>
                                        </p:tav>
                                        <p:tav tm="100000">
                                          <p:val>
                                            <p:strVal val="#ppt_h"/>
                                          </p:val>
                                        </p:tav>
                                      </p:tavLst>
                                    </p:anim>
                                    <p:anim calcmode="lin" valueType="num">
                                      <p:cBhvr>
                                        <p:cTn id="10" dur="1000" fill="hold"/>
                                        <p:tgtEl>
                                          <p:spTgt spid="64517">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64517">
                                            <p:txEl>
                                              <p:pRg st="4" end="4"/>
                                            </p:txEl>
                                          </p:spTgt>
                                        </p:tgtEl>
                                        <p:attrNameLst>
                                          <p:attrName>style.visibility</p:attrName>
                                        </p:attrNameLst>
                                      </p:cBhvr>
                                      <p:to>
                                        <p:strVal val="visible"/>
                                      </p:to>
                                    </p:set>
                                    <p:animEffect transition="in" filter="fade">
                                      <p:cBhvr>
                                        <p:cTn id="15" dur="1000"/>
                                        <p:tgtEl>
                                          <p:spTgt spid="64517">
                                            <p:txEl>
                                              <p:pRg st="4" end="4"/>
                                            </p:txEl>
                                          </p:spTgt>
                                        </p:tgtEl>
                                      </p:cBhvr>
                                    </p:animEffect>
                                    <p:anim calcmode="lin" valueType="num">
                                      <p:cBhvr>
                                        <p:cTn id="16" dur="1000" fill="hold"/>
                                        <p:tgtEl>
                                          <p:spTgt spid="64517">
                                            <p:txEl>
                                              <p:pRg st="4" end="4"/>
                                            </p:txEl>
                                          </p:spTgt>
                                        </p:tgtEl>
                                        <p:attrNameLst>
                                          <p:attrName>style.rotation</p:attrName>
                                        </p:attrNameLst>
                                      </p:cBhvr>
                                      <p:tavLst>
                                        <p:tav tm="0">
                                          <p:val>
                                            <p:fltVal val="720"/>
                                          </p:val>
                                        </p:tav>
                                        <p:tav tm="100000">
                                          <p:val>
                                            <p:fltVal val="0"/>
                                          </p:val>
                                        </p:tav>
                                      </p:tavLst>
                                    </p:anim>
                                    <p:anim calcmode="lin" valueType="num">
                                      <p:cBhvr>
                                        <p:cTn id="17" dur="1000" fill="hold"/>
                                        <p:tgtEl>
                                          <p:spTgt spid="64517">
                                            <p:txEl>
                                              <p:pRg st="4" end="4"/>
                                            </p:txEl>
                                          </p:spTgt>
                                        </p:tgtEl>
                                        <p:attrNameLst>
                                          <p:attrName>ppt_h</p:attrName>
                                        </p:attrNameLst>
                                      </p:cBhvr>
                                      <p:tavLst>
                                        <p:tav tm="0">
                                          <p:val>
                                            <p:fltVal val="0"/>
                                          </p:val>
                                        </p:tav>
                                        <p:tav tm="100000">
                                          <p:val>
                                            <p:strVal val="#ppt_h"/>
                                          </p:val>
                                        </p:tav>
                                      </p:tavLst>
                                    </p:anim>
                                    <p:anim calcmode="lin" valueType="num">
                                      <p:cBhvr>
                                        <p:cTn id="18" dur="1000" fill="hold"/>
                                        <p:tgtEl>
                                          <p:spTgt spid="64517">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64517">
                                            <p:txEl>
                                              <p:pRg st="5" end="5"/>
                                            </p:txEl>
                                          </p:spTgt>
                                        </p:tgtEl>
                                        <p:attrNameLst>
                                          <p:attrName>style.visibility</p:attrName>
                                        </p:attrNameLst>
                                      </p:cBhvr>
                                      <p:to>
                                        <p:strVal val="visible"/>
                                      </p:to>
                                    </p:set>
                                    <p:animEffect transition="in" filter="fade">
                                      <p:cBhvr>
                                        <p:cTn id="23" dur="1000"/>
                                        <p:tgtEl>
                                          <p:spTgt spid="64517">
                                            <p:txEl>
                                              <p:pRg st="5" end="5"/>
                                            </p:txEl>
                                          </p:spTgt>
                                        </p:tgtEl>
                                      </p:cBhvr>
                                    </p:animEffect>
                                    <p:anim calcmode="lin" valueType="num">
                                      <p:cBhvr>
                                        <p:cTn id="24" dur="1000" fill="hold"/>
                                        <p:tgtEl>
                                          <p:spTgt spid="64517">
                                            <p:txEl>
                                              <p:pRg st="5" end="5"/>
                                            </p:txEl>
                                          </p:spTgt>
                                        </p:tgtEl>
                                        <p:attrNameLst>
                                          <p:attrName>style.rotation</p:attrName>
                                        </p:attrNameLst>
                                      </p:cBhvr>
                                      <p:tavLst>
                                        <p:tav tm="0">
                                          <p:val>
                                            <p:fltVal val="720"/>
                                          </p:val>
                                        </p:tav>
                                        <p:tav tm="100000">
                                          <p:val>
                                            <p:fltVal val="0"/>
                                          </p:val>
                                        </p:tav>
                                      </p:tavLst>
                                    </p:anim>
                                    <p:anim calcmode="lin" valueType="num">
                                      <p:cBhvr>
                                        <p:cTn id="25" dur="1000" fill="hold"/>
                                        <p:tgtEl>
                                          <p:spTgt spid="64517">
                                            <p:txEl>
                                              <p:pRg st="5" end="5"/>
                                            </p:txEl>
                                          </p:spTgt>
                                        </p:tgtEl>
                                        <p:attrNameLst>
                                          <p:attrName>ppt_h</p:attrName>
                                        </p:attrNameLst>
                                      </p:cBhvr>
                                      <p:tavLst>
                                        <p:tav tm="0">
                                          <p:val>
                                            <p:fltVal val="0"/>
                                          </p:val>
                                        </p:tav>
                                        <p:tav tm="100000">
                                          <p:val>
                                            <p:strVal val="#ppt_h"/>
                                          </p:val>
                                        </p:tav>
                                      </p:tavLst>
                                    </p:anim>
                                    <p:anim calcmode="lin" valueType="num">
                                      <p:cBhvr>
                                        <p:cTn id="26" dur="1000" fill="hold"/>
                                        <p:tgtEl>
                                          <p:spTgt spid="64517">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sz="half" idx="1"/>
          </p:nvPr>
        </p:nvSpPr>
        <p:spPr>
          <a:xfrm>
            <a:off x="4648200" y="304801"/>
            <a:ext cx="4267200" cy="3657600"/>
          </a:xfrm>
        </p:spPr>
        <p:txBody>
          <a:bodyPr>
            <a:normAutofit/>
          </a:bodyPr>
          <a:lstStyle/>
          <a:p>
            <a:pPr algn="ctr">
              <a:buFontTx/>
              <a:buNone/>
            </a:pPr>
            <a:endParaRPr lang="en-US" sz="4800" dirty="0">
              <a:latin typeface="Comic Sans MS" pitchFamily="66" charset="0"/>
            </a:endParaRPr>
          </a:p>
          <a:p>
            <a:pPr marL="115888" indent="20638" algn="ctr">
              <a:buFontTx/>
              <a:buNone/>
            </a:pPr>
            <a:r>
              <a:rPr lang="en-US" sz="4300" dirty="0">
                <a:latin typeface="Verdana" pitchFamily="34" charset="0"/>
                <a:ea typeface="Verdana" pitchFamily="34" charset="0"/>
                <a:cs typeface="Verdana" pitchFamily="34" charset="0"/>
              </a:rPr>
              <a:t>Did you say </a:t>
            </a:r>
            <a:r>
              <a:rPr lang="en-US" sz="4300" dirty="0">
                <a:solidFill>
                  <a:srgbClr val="FFFF00"/>
                </a:solidFill>
                <a:latin typeface="Verdana" pitchFamily="34" charset="0"/>
                <a:ea typeface="Verdana" pitchFamily="34" charset="0"/>
                <a:cs typeface="Verdana" pitchFamily="34" charset="0"/>
              </a:rPr>
              <a:t>FIVE </a:t>
            </a:r>
            <a:r>
              <a:rPr lang="en-US" sz="4300" dirty="0">
                <a:latin typeface="Verdana" pitchFamily="34" charset="0"/>
                <a:ea typeface="Verdana" pitchFamily="34" charset="0"/>
                <a:cs typeface="Verdana" pitchFamily="34" charset="0"/>
              </a:rPr>
              <a:t>paragraphs?</a:t>
            </a:r>
          </a:p>
        </p:txBody>
      </p:sp>
      <p:pic>
        <p:nvPicPr>
          <p:cNvPr id="19463" name="Picture 7" descr="http://www.arsisto.com/sabrina/wp-content/uploads/2009/01/funny-animal-pictures-cat111.jpg"/>
          <p:cNvPicPr>
            <a:picLocks noChangeAspect="1" noChangeArrowheads="1"/>
          </p:cNvPicPr>
          <p:nvPr/>
        </p:nvPicPr>
        <p:blipFill>
          <a:blip r:embed="rId2" cstate="print"/>
          <a:srcRect/>
          <a:stretch>
            <a:fillRect/>
          </a:stretch>
        </p:blipFill>
        <p:spPr bwMode="auto">
          <a:xfrm>
            <a:off x="304800" y="1066801"/>
            <a:ext cx="4292958" cy="3048000"/>
          </a:xfrm>
          <a:prstGeom prst="rect">
            <a:avLst/>
          </a:prstGeom>
          <a:noFill/>
        </p:spPr>
      </p:pic>
      <p:sp>
        <p:nvSpPr>
          <p:cNvPr id="8" name="Rectangle 3"/>
          <p:cNvSpPr txBox="1">
            <a:spLocks noChangeArrowheads="1"/>
          </p:cNvSpPr>
          <p:nvPr/>
        </p:nvSpPr>
        <p:spPr>
          <a:xfrm>
            <a:off x="838200" y="4267200"/>
            <a:ext cx="7239000" cy="914400"/>
          </a:xfrm>
          <a:prstGeom prst="rect">
            <a:avLst/>
          </a:prstGeom>
        </p:spPr>
        <p:txBody>
          <a:bodyPr vert="horz">
            <a:normAutofit/>
          </a:bodyPr>
          <a:lstStyle/>
          <a:p>
            <a:pPr marL="115888" marR="0" lvl="0" indent="20638" algn="ctr" defTabSz="914400" rtl="0" eaLnBrk="1" fontAlgn="auto" latinLnBrk="0" hangingPunct="1">
              <a:lnSpc>
                <a:spcPct val="100000"/>
              </a:lnSpc>
              <a:spcBef>
                <a:spcPct val="20000"/>
              </a:spcBef>
              <a:spcAft>
                <a:spcPts val="0"/>
              </a:spcAft>
              <a:buClr>
                <a:schemeClr val="tx1">
                  <a:shade val="95000"/>
                </a:schemeClr>
              </a:buClr>
              <a:buSzPct val="65000"/>
              <a:buFontTx/>
              <a:buNone/>
              <a:tabLst/>
              <a:defRPr/>
            </a:pPr>
            <a:r>
              <a:rPr kumimoji="0" lang="en-US" sz="43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t>Yes. Yes,</a:t>
            </a:r>
            <a:r>
              <a:rPr kumimoji="0" lang="en-US" sz="4300" b="0" i="0" u="none" strike="noStrike" kern="1200" cap="none" spc="0" normalizeH="0" noProof="0" dirty="0" smtClean="0">
                <a:ln>
                  <a:noFill/>
                </a:ln>
                <a:solidFill>
                  <a:schemeClr val="tx1"/>
                </a:solidFill>
                <a:effectLst/>
                <a:uLnTx/>
                <a:uFillTx/>
                <a:latin typeface="Verdana" pitchFamily="34" charset="0"/>
                <a:ea typeface="Verdana" pitchFamily="34" charset="0"/>
                <a:cs typeface="Verdana" pitchFamily="34" charset="0"/>
              </a:rPr>
              <a:t> I did say that.</a:t>
            </a:r>
            <a:endParaRPr kumimoji="0" lang="en-US" sz="43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endParaRPr>
          </a:p>
        </p:txBody>
      </p:sp>
      <p:sp>
        <p:nvSpPr>
          <p:cNvPr id="9" name="Rectangle 3"/>
          <p:cNvSpPr txBox="1">
            <a:spLocks noChangeArrowheads="1"/>
          </p:cNvSpPr>
          <p:nvPr/>
        </p:nvSpPr>
        <p:spPr>
          <a:xfrm>
            <a:off x="762000" y="5181600"/>
            <a:ext cx="7467600" cy="1524000"/>
          </a:xfrm>
          <a:prstGeom prst="rect">
            <a:avLst/>
          </a:prstGeom>
        </p:spPr>
        <p:txBody>
          <a:bodyPr vert="horz">
            <a:normAutofit fontScale="77500" lnSpcReduction="20000"/>
          </a:bodyPr>
          <a:lstStyle/>
          <a:p>
            <a:pPr marL="115888" marR="0" lvl="0" indent="20638" algn="ctr" defTabSz="914400" rtl="0" eaLnBrk="1" fontAlgn="auto" latinLnBrk="0" hangingPunct="1">
              <a:lnSpc>
                <a:spcPct val="100000"/>
              </a:lnSpc>
              <a:spcBef>
                <a:spcPct val="20000"/>
              </a:spcBef>
              <a:spcAft>
                <a:spcPts val="0"/>
              </a:spcAft>
              <a:buClr>
                <a:schemeClr val="tx1">
                  <a:shade val="95000"/>
                </a:schemeClr>
              </a:buClr>
              <a:buSzPct val="65000"/>
              <a:buFontTx/>
              <a:buNone/>
              <a:tabLst/>
              <a:defRPr/>
            </a:pPr>
            <a:r>
              <a:rPr kumimoji="0" lang="en-US" sz="43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t>But never</a:t>
            </a:r>
            <a:r>
              <a:rPr kumimoji="0" lang="en-US" sz="4300" b="0" i="0" u="none" strike="noStrike" kern="1200" cap="none" spc="0" normalizeH="0" noProof="0" dirty="0" smtClean="0">
                <a:ln>
                  <a:noFill/>
                </a:ln>
                <a:solidFill>
                  <a:schemeClr val="tx1"/>
                </a:solidFill>
                <a:effectLst/>
                <a:uLnTx/>
                <a:uFillTx/>
                <a:latin typeface="Verdana" pitchFamily="34" charset="0"/>
                <a:ea typeface="Verdana" pitchFamily="34" charset="0"/>
                <a:cs typeface="Verdana" pitchFamily="34" charset="0"/>
              </a:rPr>
              <a:t> fear! It’s easy with the </a:t>
            </a:r>
            <a:r>
              <a:rPr kumimoji="0" lang="en-US" sz="4300" b="0" i="0" u="none" strike="noStrike" kern="1200" cap="none" spc="0" normalizeH="0" noProof="0" dirty="0" smtClean="0">
                <a:ln>
                  <a:noFill/>
                </a:ln>
                <a:solidFill>
                  <a:srgbClr val="FF0000"/>
                </a:solidFill>
                <a:effectLst/>
                <a:uLnTx/>
                <a:uFillTx/>
                <a:latin typeface="Verdana" pitchFamily="34" charset="0"/>
                <a:ea typeface="Verdana" pitchFamily="34" charset="0"/>
                <a:cs typeface="Verdana" pitchFamily="34" charset="0"/>
              </a:rPr>
              <a:t>bing</a:t>
            </a:r>
            <a:r>
              <a:rPr kumimoji="0" lang="en-US" sz="4300" b="0" i="0" u="none" strike="noStrike" kern="1200" cap="none" spc="0" normalizeH="0" noProof="0" dirty="0" smtClean="0">
                <a:ln>
                  <a:noFill/>
                </a:ln>
                <a:solidFill>
                  <a:schemeClr val="tx1"/>
                </a:solidFill>
                <a:effectLst/>
                <a:uLnTx/>
                <a:uFillTx/>
                <a:latin typeface="Verdana" pitchFamily="34" charset="0"/>
                <a:ea typeface="Verdana" pitchFamily="34" charset="0"/>
                <a:cs typeface="Verdana" pitchFamily="34" charset="0"/>
              </a:rPr>
              <a:t>, the </a:t>
            </a:r>
            <a:r>
              <a:rPr kumimoji="0" lang="en-US" sz="4300" b="0" i="0" u="none" strike="noStrike" kern="1200" cap="none" spc="0" normalizeH="0" noProof="0" dirty="0" smtClean="0">
                <a:ln>
                  <a:noFill/>
                </a:ln>
                <a:solidFill>
                  <a:srgbClr val="FFFF00"/>
                </a:solidFill>
                <a:effectLst/>
                <a:uLnTx/>
                <a:uFillTx/>
                <a:latin typeface="Verdana" pitchFamily="34" charset="0"/>
                <a:ea typeface="Verdana" pitchFamily="34" charset="0"/>
                <a:cs typeface="Verdana" pitchFamily="34" charset="0"/>
              </a:rPr>
              <a:t>bang</a:t>
            </a:r>
            <a:r>
              <a:rPr kumimoji="0" lang="en-US" sz="4300" b="0" i="0" u="none" strike="noStrike" kern="1200" cap="none" spc="0" normalizeH="0" noProof="0" dirty="0" smtClean="0">
                <a:ln>
                  <a:noFill/>
                </a:ln>
                <a:solidFill>
                  <a:schemeClr val="tx1"/>
                </a:solidFill>
                <a:effectLst/>
                <a:uLnTx/>
                <a:uFillTx/>
                <a:latin typeface="Verdana" pitchFamily="34" charset="0"/>
                <a:ea typeface="Verdana" pitchFamily="34" charset="0"/>
                <a:cs typeface="Verdana" pitchFamily="34" charset="0"/>
              </a:rPr>
              <a:t>, and the </a:t>
            </a:r>
            <a:r>
              <a:rPr kumimoji="0" lang="en-US" sz="4300" b="0" i="0" u="none" strike="noStrike" kern="1200" cap="none" spc="0" normalizeH="0" noProof="0" dirty="0" smtClean="0">
                <a:ln>
                  <a:noFill/>
                </a:ln>
                <a:solidFill>
                  <a:srgbClr val="33CC33"/>
                </a:solidFill>
                <a:effectLst/>
                <a:uLnTx/>
                <a:uFillTx/>
                <a:latin typeface="Verdana" pitchFamily="34" charset="0"/>
                <a:ea typeface="Verdana" pitchFamily="34" charset="0"/>
                <a:cs typeface="Verdana" pitchFamily="34" charset="0"/>
              </a:rPr>
              <a:t>boom</a:t>
            </a:r>
            <a:r>
              <a:rPr kumimoji="0" lang="en-US" sz="4300" b="0" i="0" u="none" strike="noStrike" kern="1200" cap="none" spc="0" normalizeH="0" noProof="0" dirty="0" smtClean="0">
                <a:ln>
                  <a:noFill/>
                </a:ln>
                <a:solidFill>
                  <a:schemeClr val="tx1"/>
                </a:solidFill>
                <a:effectLst/>
                <a:uLnTx/>
                <a:uFillTx/>
                <a:latin typeface="Verdana" pitchFamily="34" charset="0"/>
                <a:ea typeface="Verdana" pitchFamily="34" charset="0"/>
                <a:cs typeface="Verdana" pitchFamily="34" charset="0"/>
              </a:rPr>
              <a:t>!</a:t>
            </a:r>
          </a:p>
          <a:p>
            <a:pPr marL="115888" marR="0" lvl="0" indent="20638" algn="ctr" defTabSz="914400" rtl="0" eaLnBrk="1" fontAlgn="auto" latinLnBrk="0" hangingPunct="1">
              <a:lnSpc>
                <a:spcPct val="100000"/>
              </a:lnSpc>
              <a:spcBef>
                <a:spcPct val="20000"/>
              </a:spcBef>
              <a:spcAft>
                <a:spcPts val="0"/>
              </a:spcAft>
              <a:buClr>
                <a:schemeClr val="tx1">
                  <a:shade val="95000"/>
                </a:schemeClr>
              </a:buClr>
              <a:buSzPct val="65000"/>
              <a:buFontTx/>
              <a:buNone/>
              <a:tabLst/>
              <a:defRPr/>
            </a:pPr>
            <a:r>
              <a:rPr lang="en-US" sz="4300" b="0" baseline="0" dirty="0" smtClean="0">
                <a:latin typeface="Verdana" pitchFamily="34" charset="0"/>
                <a:ea typeface="Verdana" pitchFamily="34" charset="0"/>
                <a:cs typeface="Verdana" pitchFamily="34" charset="0"/>
              </a:rPr>
              <a:t>Let’s see how it works.</a:t>
            </a:r>
            <a:endParaRPr kumimoji="0" lang="en-US" sz="4300" b="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fade">
                                      <p:cBhvr>
                                        <p:cTn id="7" dur="20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down)">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wipe(down)">
                                      <p:cBhvr>
                                        <p:cTn id="2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8"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533400" y="1828800"/>
            <a:ext cx="8229600" cy="1143000"/>
          </a:xfrm>
        </p:spPr>
        <p:txBody>
          <a:bodyPr>
            <a:normAutofit fontScale="90000"/>
          </a:bodyPr>
          <a:lstStyle/>
          <a:p>
            <a:r>
              <a:rPr lang="en-US" sz="4000" dirty="0">
                <a:latin typeface="Comic Sans MS" pitchFamily="66" charset="0"/>
              </a:rPr>
              <a:t/>
            </a:r>
            <a:br>
              <a:rPr lang="en-US" sz="4000" dirty="0">
                <a:latin typeface="Comic Sans MS" pitchFamily="66" charset="0"/>
              </a:rPr>
            </a:br>
            <a:r>
              <a:rPr lang="en-US" sz="4000" dirty="0">
                <a:latin typeface="Comic Sans MS" pitchFamily="66" charset="0"/>
              </a:rPr>
              <a:t/>
            </a:r>
            <a:br>
              <a:rPr lang="en-US" sz="4000" dirty="0">
                <a:latin typeface="Comic Sans MS" pitchFamily="66" charset="0"/>
              </a:rPr>
            </a:br>
            <a:r>
              <a:rPr lang="en-US" sz="4000" dirty="0">
                <a:latin typeface="Comic Sans MS" pitchFamily="66" charset="0"/>
              </a:rPr>
              <a:t/>
            </a:r>
            <a:br>
              <a:rPr lang="en-US" sz="4000" dirty="0">
                <a:latin typeface="Comic Sans MS" pitchFamily="66" charset="0"/>
              </a:rPr>
            </a:br>
            <a:r>
              <a:rPr lang="en-US" sz="4000" b="1" dirty="0">
                <a:latin typeface="Comic Sans MS" pitchFamily="66" charset="0"/>
              </a:rPr>
              <a:t>An essay is a group of paragraphs</a:t>
            </a:r>
            <a:br>
              <a:rPr lang="en-US" sz="4000" b="1" dirty="0">
                <a:latin typeface="Comic Sans MS" pitchFamily="66" charset="0"/>
              </a:rPr>
            </a:br>
            <a:r>
              <a:rPr lang="en-US" sz="4000" b="1" dirty="0">
                <a:latin typeface="Comic Sans MS" pitchFamily="66" charset="0"/>
              </a:rPr>
              <a:t>relating to one main idea.</a:t>
            </a:r>
            <a:br>
              <a:rPr lang="en-US" sz="4000" b="1" dirty="0">
                <a:latin typeface="Comic Sans MS" pitchFamily="66" charset="0"/>
              </a:rPr>
            </a:br>
            <a:r>
              <a:rPr lang="en-US" sz="4000" b="1" dirty="0">
                <a:latin typeface="Comic Sans MS" pitchFamily="66" charset="0"/>
              </a:rPr>
              <a:t/>
            </a:r>
            <a:br>
              <a:rPr lang="en-US" sz="4000" b="1" dirty="0">
                <a:latin typeface="Comic Sans MS" pitchFamily="66" charset="0"/>
              </a:rPr>
            </a:br>
            <a:r>
              <a:rPr lang="en-US" sz="4000" b="1" dirty="0">
                <a:solidFill>
                  <a:srgbClr val="FF0000"/>
                </a:solidFill>
                <a:latin typeface="Comic Sans MS" pitchFamily="66" charset="0"/>
              </a:rPr>
              <a:t>The bing</a:t>
            </a:r>
            <a:r>
              <a:rPr lang="en-US" sz="4000" b="1" dirty="0">
                <a:latin typeface="Comic Sans MS" pitchFamily="66" charset="0"/>
              </a:rPr>
              <a:t>, </a:t>
            </a:r>
            <a:r>
              <a:rPr lang="en-US" sz="4000" b="1" dirty="0">
                <a:solidFill>
                  <a:srgbClr val="FFFF00"/>
                </a:solidFill>
                <a:latin typeface="Comic Sans MS" pitchFamily="66" charset="0"/>
              </a:rPr>
              <a:t>the bang</a:t>
            </a:r>
            <a:r>
              <a:rPr lang="en-US" sz="4000" b="1" dirty="0">
                <a:latin typeface="Comic Sans MS" pitchFamily="66" charset="0"/>
              </a:rPr>
              <a:t>, and </a:t>
            </a:r>
            <a:r>
              <a:rPr lang="en-US" sz="4000" b="1" dirty="0">
                <a:solidFill>
                  <a:srgbClr val="33CC33"/>
                </a:solidFill>
                <a:latin typeface="Comic Sans MS" pitchFamily="66" charset="0"/>
              </a:rPr>
              <a:t>the </a:t>
            </a:r>
            <a:r>
              <a:rPr lang="en-US" sz="4000" b="1" dirty="0" smtClean="0">
                <a:solidFill>
                  <a:srgbClr val="33CC33"/>
                </a:solidFill>
                <a:latin typeface="Comic Sans MS" pitchFamily="66" charset="0"/>
              </a:rPr>
              <a:t>boom</a:t>
            </a:r>
            <a:r>
              <a:rPr lang="en-US" sz="4000" b="1" dirty="0" smtClean="0">
                <a:latin typeface="Comic Sans MS" pitchFamily="66" charset="0"/>
              </a:rPr>
              <a:t> </a:t>
            </a:r>
            <a:r>
              <a:rPr lang="en-US" sz="4000" b="1" dirty="0">
                <a:latin typeface="Comic Sans MS" pitchFamily="66" charset="0"/>
              </a:rPr>
              <a:t>is a method for organizing your thoughts when you write an essay.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381000" y="1828800"/>
            <a:ext cx="8229600" cy="1143000"/>
          </a:xfrm>
        </p:spPr>
        <p:txBody>
          <a:bodyPr>
            <a:normAutofit fontScale="90000"/>
          </a:bodyPr>
          <a:lstStyle/>
          <a:p>
            <a:r>
              <a:rPr lang="en-US" sz="4000" dirty="0">
                <a:latin typeface="Comic Sans MS" pitchFamily="66" charset="0"/>
              </a:rPr>
              <a:t/>
            </a:r>
            <a:br>
              <a:rPr lang="en-US" sz="4000" dirty="0">
                <a:latin typeface="Comic Sans MS" pitchFamily="66" charset="0"/>
              </a:rPr>
            </a:br>
            <a:r>
              <a:rPr lang="en-US" sz="4000" dirty="0">
                <a:latin typeface="Comic Sans MS" pitchFamily="66" charset="0"/>
              </a:rPr>
              <a:t/>
            </a:r>
            <a:br>
              <a:rPr lang="en-US" sz="4000" dirty="0">
                <a:latin typeface="Comic Sans MS" pitchFamily="66" charset="0"/>
              </a:rPr>
            </a:br>
            <a:r>
              <a:rPr lang="en-US" sz="4000" dirty="0">
                <a:latin typeface="Comic Sans MS" pitchFamily="66" charset="0"/>
              </a:rPr>
              <a:t/>
            </a:r>
            <a:br>
              <a:rPr lang="en-US" sz="4000" dirty="0">
                <a:latin typeface="Comic Sans MS" pitchFamily="66" charset="0"/>
              </a:rPr>
            </a:br>
            <a:r>
              <a:rPr lang="en-US" sz="4000" dirty="0">
                <a:latin typeface="Comic Sans MS" pitchFamily="66" charset="0"/>
              </a:rPr>
              <a:t/>
            </a:r>
            <a:br>
              <a:rPr lang="en-US" sz="4000" dirty="0">
                <a:latin typeface="Comic Sans MS" pitchFamily="66" charset="0"/>
              </a:rPr>
            </a:br>
            <a:r>
              <a:rPr lang="en-US" b="1" dirty="0">
                <a:latin typeface="Comic Sans MS" pitchFamily="66" charset="0"/>
              </a:rPr>
              <a:t>Let’s create a real</a:t>
            </a:r>
            <a:br>
              <a:rPr lang="en-US" b="1" dirty="0">
                <a:latin typeface="Comic Sans MS" pitchFamily="66" charset="0"/>
              </a:rPr>
            </a:br>
            <a:r>
              <a:rPr lang="en-US" b="1" dirty="0">
                <a:latin typeface="Comic Sans MS" pitchFamily="66" charset="0"/>
              </a:rPr>
              <a:t> essay using</a:t>
            </a:r>
            <a:br>
              <a:rPr lang="en-US" b="1" dirty="0">
                <a:latin typeface="Comic Sans MS" pitchFamily="66" charset="0"/>
              </a:rPr>
            </a:br>
            <a:r>
              <a:rPr lang="en-US" b="1" dirty="0">
                <a:solidFill>
                  <a:srgbClr val="FF0000"/>
                </a:solidFill>
                <a:latin typeface="Comic Sans MS" pitchFamily="66" charset="0"/>
              </a:rPr>
              <a:t>the bing</a:t>
            </a:r>
            <a:r>
              <a:rPr lang="en-US" b="1" dirty="0">
                <a:latin typeface="Comic Sans MS" pitchFamily="66" charset="0"/>
              </a:rPr>
              <a:t>,</a:t>
            </a:r>
            <a:br>
              <a:rPr lang="en-US" b="1" dirty="0">
                <a:latin typeface="Comic Sans MS" pitchFamily="66" charset="0"/>
              </a:rPr>
            </a:br>
            <a:r>
              <a:rPr lang="en-US" b="1" dirty="0">
                <a:solidFill>
                  <a:srgbClr val="FFFF00"/>
                </a:solidFill>
                <a:latin typeface="Comic Sans MS" pitchFamily="66" charset="0"/>
              </a:rPr>
              <a:t>the bang</a:t>
            </a:r>
            <a:r>
              <a:rPr lang="en-US" b="1" dirty="0">
                <a:latin typeface="Comic Sans MS" pitchFamily="66" charset="0"/>
              </a:rPr>
              <a:t>, </a:t>
            </a:r>
            <a:br>
              <a:rPr lang="en-US" b="1" dirty="0">
                <a:latin typeface="Comic Sans MS" pitchFamily="66" charset="0"/>
              </a:rPr>
            </a:br>
            <a:r>
              <a:rPr lang="en-US" b="1" dirty="0">
                <a:latin typeface="Comic Sans MS" pitchFamily="66" charset="0"/>
              </a:rPr>
              <a:t>and </a:t>
            </a:r>
            <a:r>
              <a:rPr lang="en-US" b="1" dirty="0">
                <a:solidFill>
                  <a:srgbClr val="33CC33"/>
                </a:solidFill>
                <a:latin typeface="Comic Sans MS" pitchFamily="66" charset="0"/>
              </a:rPr>
              <a:t>the </a:t>
            </a:r>
            <a:r>
              <a:rPr lang="en-US" b="1" dirty="0" smtClean="0">
                <a:solidFill>
                  <a:srgbClr val="33CC33"/>
                </a:solidFill>
                <a:latin typeface="Comic Sans MS" pitchFamily="66" charset="0"/>
              </a:rPr>
              <a:t>boom</a:t>
            </a:r>
            <a:r>
              <a:rPr lang="en-US" b="1" dirty="0" smtClean="0">
                <a:latin typeface="Comic Sans MS" pitchFamily="66" charset="0"/>
              </a:rPr>
              <a:t> </a:t>
            </a:r>
            <a:r>
              <a:rPr lang="en-US" b="1" dirty="0">
                <a:latin typeface="Comic Sans MS" pitchFamily="66" charset="0"/>
              </a:rPr>
              <a:t/>
            </a:r>
            <a:br>
              <a:rPr lang="en-US" b="1" dirty="0">
                <a:latin typeface="Comic Sans MS" pitchFamily="66" charset="0"/>
              </a:rPr>
            </a:br>
            <a:r>
              <a:rPr lang="en-US" b="1" dirty="0">
                <a:latin typeface="Comic Sans MS" pitchFamily="66" charset="0"/>
              </a:rPr>
              <a:t>pattern as our guide</a:t>
            </a:r>
            <a:r>
              <a:rPr lang="en-US" b="1" dirty="0" smtClean="0">
                <a:latin typeface="Comic Sans MS" pitchFamily="66" charset="0"/>
              </a:rPr>
              <a:t>.</a:t>
            </a:r>
            <a:r>
              <a:rPr lang="en-US" b="1" dirty="0">
                <a:latin typeface="Comic Sans MS" pitchFamily="66" charset="0"/>
              </a:rPr>
              <a:t/>
            </a:r>
            <a:br>
              <a:rPr lang="en-US" b="1" dirty="0">
                <a:latin typeface="Comic Sans MS" pitchFamily="66" charset="0"/>
              </a:rPr>
            </a:br>
            <a:r>
              <a:rPr lang="en-US" b="1" dirty="0">
                <a:latin typeface="Comic Sans MS" pitchFamily="66" charset="0"/>
              </a:rPr>
              <a:t>It’s easy!</a:t>
            </a:r>
            <a:br>
              <a:rPr lang="en-US" b="1" dirty="0">
                <a:latin typeface="Comic Sans MS" pitchFamily="66" charset="0"/>
              </a:rPr>
            </a:br>
            <a:endParaRPr lang="en-US" b="1" dirty="0">
              <a:latin typeface="Comic Sans MS" pitchFamily="66" charset="0"/>
            </a:endParaRPr>
          </a:p>
        </p:txBody>
      </p:sp>
      <p:pic>
        <p:nvPicPr>
          <p:cNvPr id="66566" name="Picture 6" descr="http://1.bp.blogspot.com/_T3-T6ewXLYk/S0ESYAKhfTI/AAAAAAAAA_8/wvjOe-8juIE/s320/bing+crosby+bald+outing.jpg"/>
          <p:cNvPicPr>
            <a:picLocks noChangeAspect="1" noChangeArrowheads="1"/>
          </p:cNvPicPr>
          <p:nvPr/>
        </p:nvPicPr>
        <p:blipFill>
          <a:blip r:embed="rId2" cstate="print"/>
          <a:srcRect/>
          <a:stretch>
            <a:fillRect/>
          </a:stretch>
        </p:blipFill>
        <p:spPr bwMode="auto">
          <a:xfrm>
            <a:off x="338650" y="2590800"/>
            <a:ext cx="1804641" cy="1570038"/>
          </a:xfrm>
          <a:prstGeom prst="rect">
            <a:avLst/>
          </a:prstGeom>
          <a:noFill/>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800600"/>
            <a:ext cx="2144867" cy="1709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9089" y="1981200"/>
            <a:ext cx="1693606"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5" name="Group 23"/>
          <p:cNvGraphicFramePr>
            <a:graphicFrameLocks noGrp="1"/>
          </p:cNvGraphicFramePr>
          <p:nvPr>
            <p:extLst>
              <p:ext uri="{D42A27DB-BD31-4B8C-83A1-F6EECF244321}">
                <p14:modId xmlns:p14="http://schemas.microsoft.com/office/powerpoint/2010/main" val="4252380589"/>
              </p:ext>
            </p:extLst>
          </p:nvPr>
        </p:nvGraphicFramePr>
        <p:xfrm>
          <a:off x="914400" y="381000"/>
          <a:ext cx="7239000" cy="5760086"/>
        </p:xfrm>
        <a:graphic>
          <a:graphicData uri="http://schemas.openxmlformats.org/drawingml/2006/table">
            <a:tbl>
              <a:tblPr/>
              <a:tblGrid>
                <a:gridCol w="7239000"/>
              </a:tblGrid>
              <a:tr h="1295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omic Sans MS" pitchFamily="66" charset="0"/>
                        </a:rPr>
                        <a:t>Introduction Paragraph</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-Hook</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-Background information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-Thesis statement (</a:t>
                      </a:r>
                      <a:r>
                        <a:rPr kumimoji="0" lang="en-US" sz="2000" b="0" i="0" u="none" strike="noStrike" cap="none" normalizeH="0" baseline="0" dirty="0" smtClean="0">
                          <a:ln>
                            <a:noFill/>
                          </a:ln>
                          <a:solidFill>
                            <a:srgbClr val="FF0000"/>
                          </a:solidFill>
                          <a:effectLst/>
                          <a:latin typeface="Comic Sans MS" pitchFamily="66" charset="0"/>
                        </a:rPr>
                        <a:t>the bing</a:t>
                      </a:r>
                      <a:r>
                        <a:rPr kumimoji="0" lang="en-US" sz="2000" b="0" i="0" u="none" strike="noStrike" cap="none" normalizeH="0" baseline="0" dirty="0" smtClean="0">
                          <a:ln>
                            <a:noFill/>
                          </a:ln>
                          <a:solidFill>
                            <a:schemeClr val="tx1"/>
                          </a:solidFill>
                          <a:effectLst/>
                          <a:latin typeface="Comic Sans MS" pitchFamily="66" charset="0"/>
                        </a:rPr>
                        <a:t>, </a:t>
                      </a:r>
                      <a:r>
                        <a:rPr kumimoji="0" lang="en-US" sz="2000" b="0" i="0" u="none" strike="noStrike" cap="none" normalizeH="0" baseline="0" dirty="0" smtClean="0">
                          <a:ln>
                            <a:noFill/>
                          </a:ln>
                          <a:solidFill>
                            <a:srgbClr val="FFFF00"/>
                          </a:solidFill>
                          <a:effectLst/>
                          <a:latin typeface="Comic Sans MS" pitchFamily="66" charset="0"/>
                        </a:rPr>
                        <a:t>the bang</a:t>
                      </a:r>
                      <a:r>
                        <a:rPr kumimoji="0" lang="en-US" sz="2000" b="0" i="0" u="none" strike="noStrike" cap="none" normalizeH="0" baseline="0" dirty="0" smtClean="0">
                          <a:ln>
                            <a:noFill/>
                          </a:ln>
                          <a:solidFill>
                            <a:schemeClr val="tx1"/>
                          </a:solidFill>
                          <a:effectLst/>
                          <a:latin typeface="Comic Sans MS" pitchFamily="66" charset="0"/>
                        </a:rPr>
                        <a:t>, </a:t>
                      </a:r>
                      <a:r>
                        <a:rPr kumimoji="0" lang="en-US" sz="2000" b="0" i="0" u="none" strike="noStrike" cap="none" normalizeH="0" baseline="0" dirty="0" smtClean="0">
                          <a:ln>
                            <a:noFill/>
                          </a:ln>
                          <a:solidFill>
                            <a:srgbClr val="33CC33"/>
                          </a:solidFill>
                          <a:effectLst/>
                          <a:latin typeface="Comic Sans MS" pitchFamily="66" charset="0"/>
                        </a:rPr>
                        <a:t>the boom</a:t>
                      </a:r>
                      <a:r>
                        <a:rPr kumimoji="0" lang="en-US" sz="2000" b="0" i="0" u="none" strike="noStrike" cap="none" normalizeH="0" baseline="0" dirty="0" smtClean="0">
                          <a:ln>
                            <a:noFill/>
                          </a:ln>
                          <a:solidFill>
                            <a:schemeClr val="tx1"/>
                          </a:solidFill>
                          <a:effectLst/>
                          <a:latin typeface="Comic Sans MS" pitchFamily="66"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rgbClr val="FF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6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rgbClr val="FFFF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6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sz="4000" b="1" dirty="0">
                <a:latin typeface="Comic Sans MS" pitchFamily="66" charset="0"/>
              </a:rPr>
              <a:t>Introduction</a:t>
            </a:r>
            <a:br>
              <a:rPr lang="en-US" sz="4000" b="1" dirty="0">
                <a:latin typeface="Comic Sans MS" pitchFamily="66" charset="0"/>
              </a:rPr>
            </a:br>
            <a:r>
              <a:rPr lang="en-US" sz="3200" b="1" dirty="0">
                <a:latin typeface="Comic Sans MS" pitchFamily="66" charset="0"/>
              </a:rPr>
              <a:t>(</a:t>
            </a:r>
            <a:r>
              <a:rPr lang="en-US" sz="3200" b="1" dirty="0">
                <a:solidFill>
                  <a:srgbClr val="FF0000"/>
                </a:solidFill>
                <a:latin typeface="Comic Sans MS" pitchFamily="66" charset="0"/>
              </a:rPr>
              <a:t>The bing</a:t>
            </a:r>
            <a:r>
              <a:rPr lang="en-US" sz="3200" b="1" dirty="0">
                <a:latin typeface="Comic Sans MS" pitchFamily="66" charset="0"/>
              </a:rPr>
              <a:t>, </a:t>
            </a:r>
            <a:r>
              <a:rPr lang="en-US" sz="3200" b="1" dirty="0">
                <a:solidFill>
                  <a:srgbClr val="FFFF00"/>
                </a:solidFill>
                <a:latin typeface="Comic Sans MS" pitchFamily="66" charset="0"/>
              </a:rPr>
              <a:t>the bang</a:t>
            </a:r>
            <a:r>
              <a:rPr lang="en-US" sz="3200" b="1" dirty="0">
                <a:latin typeface="Comic Sans MS" pitchFamily="66" charset="0"/>
              </a:rPr>
              <a:t>, </a:t>
            </a:r>
            <a:r>
              <a:rPr lang="en-US" sz="3200" b="1" dirty="0">
                <a:solidFill>
                  <a:srgbClr val="33CC33"/>
                </a:solidFill>
                <a:latin typeface="Comic Sans MS" pitchFamily="66" charset="0"/>
              </a:rPr>
              <a:t>the </a:t>
            </a:r>
            <a:r>
              <a:rPr lang="en-US" sz="3200" b="1" dirty="0" smtClean="0">
                <a:solidFill>
                  <a:srgbClr val="33CC33"/>
                </a:solidFill>
                <a:latin typeface="Comic Sans MS" pitchFamily="66" charset="0"/>
              </a:rPr>
              <a:t>boom</a:t>
            </a:r>
            <a:r>
              <a:rPr lang="en-US" sz="3200" b="1" dirty="0" smtClean="0">
                <a:latin typeface="Comic Sans MS" pitchFamily="66" charset="0"/>
              </a:rPr>
              <a:t>)</a:t>
            </a:r>
            <a:endParaRPr lang="en-US" sz="3200" b="1" dirty="0">
              <a:latin typeface="Comic Sans MS" pitchFamily="66" charset="0"/>
            </a:endParaRPr>
          </a:p>
        </p:txBody>
      </p:sp>
      <p:sp>
        <p:nvSpPr>
          <p:cNvPr id="14339" name="Rectangle 3"/>
          <p:cNvSpPr>
            <a:spLocks noGrp="1" noChangeArrowheads="1"/>
          </p:cNvSpPr>
          <p:nvPr>
            <p:ph idx="1"/>
          </p:nvPr>
        </p:nvSpPr>
        <p:spPr>
          <a:xfrm>
            <a:off x="457200" y="1828800"/>
            <a:ext cx="7206343" cy="5029200"/>
          </a:xfrm>
        </p:spPr>
        <p:txBody>
          <a:bodyPr>
            <a:normAutofit fontScale="77500" lnSpcReduction="20000"/>
          </a:bodyPr>
          <a:lstStyle/>
          <a:p>
            <a:pPr marL="115888" indent="20638">
              <a:lnSpc>
                <a:spcPct val="80000"/>
              </a:lnSpc>
              <a:buFontTx/>
              <a:buNone/>
            </a:pPr>
            <a:r>
              <a:rPr lang="en-US" sz="3400" dirty="0"/>
              <a:t>        </a:t>
            </a:r>
            <a:r>
              <a:rPr lang="en-US" sz="4100" b="1" dirty="0" smtClean="0">
                <a:latin typeface="Comic Sans MS" pitchFamily="66" charset="0"/>
              </a:rPr>
              <a:t>I’m sure that everyone knows that smoking will harm your body.  Then why do so many people start and continue to smoke? Essentially smoking is the act of inhaling a burning object. Maybe people smoke because they are not fully conscious about all of the effects smoking has on themselves and the people around them. There are a lot of reasons not to smoke; when you smoke in public, you’re not being respectful of those around you, </a:t>
            </a:r>
            <a:r>
              <a:rPr lang="en-US" sz="4100" b="1" dirty="0">
                <a:latin typeface="Comic Sans MS" pitchFamily="66" charset="0"/>
              </a:rPr>
              <a:t>it’s a very expensive habit</a:t>
            </a:r>
            <a:r>
              <a:rPr lang="en-US" sz="4100" b="1" dirty="0" smtClean="0">
                <a:latin typeface="Comic Sans MS" pitchFamily="66" charset="0"/>
              </a:rPr>
              <a:t>, and </a:t>
            </a:r>
            <a:r>
              <a:rPr lang="en-US" sz="4100" b="1" dirty="0">
                <a:latin typeface="Comic Sans MS" pitchFamily="66" charset="0"/>
              </a:rPr>
              <a:t>smoking effects your </a:t>
            </a:r>
            <a:r>
              <a:rPr lang="en-US" sz="4100" b="1" dirty="0" smtClean="0">
                <a:latin typeface="Comic Sans MS" pitchFamily="66" charset="0"/>
              </a:rPr>
              <a:t>health.</a:t>
            </a:r>
            <a:endParaRPr lang="en-US" sz="4100" b="1"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Introduction</a:t>
            </a:r>
            <a:br>
              <a:rPr lang="en-US" sz="36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br>
            <a:r>
              <a:rPr lang="en-US" sz="29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a:t>
            </a:r>
            <a:r>
              <a:rPr lang="en-US" sz="2900" dirty="0">
                <a:solidFill>
                  <a:srgbClr val="FF0000"/>
                </a:solidFill>
                <a:latin typeface="Comic Sans MS" pitchFamily="66" charset="0"/>
              </a:rPr>
              <a:t>The bing</a:t>
            </a:r>
            <a:r>
              <a:rPr lang="en-US" sz="29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 </a:t>
            </a:r>
            <a:r>
              <a:rPr lang="en-US" sz="2900" dirty="0">
                <a:solidFill>
                  <a:srgbClr val="FFFF00"/>
                </a:solidFill>
                <a:latin typeface="Comic Sans MS" pitchFamily="66" charset="0"/>
              </a:rPr>
              <a:t>the bang</a:t>
            </a:r>
            <a:r>
              <a:rPr lang="en-US" sz="29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 </a:t>
            </a:r>
            <a:r>
              <a:rPr lang="en-US" sz="2900" dirty="0">
                <a:solidFill>
                  <a:srgbClr val="33CC33"/>
                </a:solidFill>
                <a:latin typeface="Comic Sans MS" pitchFamily="66" charset="0"/>
              </a:rPr>
              <a:t>the boom</a:t>
            </a:r>
            <a:r>
              <a:rPr lang="en-US" sz="29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a:t>
            </a:r>
            <a:endParaRPr lang="en-US" dirty="0"/>
          </a:p>
        </p:txBody>
      </p:sp>
      <p:sp>
        <p:nvSpPr>
          <p:cNvPr id="3" name="Content Placeholder 2"/>
          <p:cNvSpPr>
            <a:spLocks noGrp="1"/>
          </p:cNvSpPr>
          <p:nvPr>
            <p:ph idx="1"/>
          </p:nvPr>
        </p:nvSpPr>
        <p:spPr>
          <a:xfrm>
            <a:off x="457200" y="1600200"/>
            <a:ext cx="7010400" cy="4709160"/>
          </a:xfrm>
        </p:spPr>
        <p:txBody>
          <a:bodyPr>
            <a:normAutofit fontScale="92500" lnSpcReduction="20000"/>
          </a:bodyPr>
          <a:lstStyle/>
          <a:p>
            <a:pPr marL="0" lvl="0" indent="0" fontAlgn="base">
              <a:spcAft>
                <a:spcPct val="0"/>
              </a:spcAft>
              <a:buClrTx/>
              <a:buSzTx/>
              <a:buNone/>
            </a:pPr>
            <a:r>
              <a:rPr lang="en-US" b="1" dirty="0" smtClean="0">
                <a:solidFill>
                  <a:srgbClr val="0000FF"/>
                </a:solidFill>
                <a:latin typeface="Comic Sans MS" pitchFamily="66" charset="0"/>
              </a:rPr>
              <a:t>Hook</a:t>
            </a:r>
          </a:p>
          <a:p>
            <a:pPr marL="115888" indent="20638">
              <a:lnSpc>
                <a:spcPct val="80000"/>
              </a:lnSpc>
              <a:buFontTx/>
              <a:buNone/>
            </a:pPr>
            <a:r>
              <a:rPr lang="en-US" sz="3100" b="1" dirty="0">
                <a:solidFill>
                  <a:srgbClr val="0000FF"/>
                </a:solidFill>
                <a:latin typeface="Comic Sans MS" pitchFamily="66" charset="0"/>
              </a:rPr>
              <a:t>I’m sure that everyone knows that smoking </a:t>
            </a:r>
            <a:r>
              <a:rPr lang="en-US" sz="3100" b="1" dirty="0" smtClean="0">
                <a:solidFill>
                  <a:srgbClr val="0000FF"/>
                </a:solidFill>
                <a:latin typeface="Comic Sans MS" pitchFamily="66" charset="0"/>
              </a:rPr>
              <a:t>will </a:t>
            </a:r>
            <a:r>
              <a:rPr lang="en-US" sz="3100" b="1" dirty="0">
                <a:solidFill>
                  <a:srgbClr val="0000FF"/>
                </a:solidFill>
                <a:latin typeface="Comic Sans MS" pitchFamily="66" charset="0"/>
              </a:rPr>
              <a:t>harm your body.  Then why do so many people start and continue to smoke? </a:t>
            </a:r>
            <a:r>
              <a:rPr lang="en-US" sz="3100" b="1" dirty="0" smtClean="0">
                <a:solidFill>
                  <a:schemeClr val="bg1"/>
                </a:solidFill>
                <a:latin typeface="Comic Sans MS" pitchFamily="66" charset="0"/>
              </a:rPr>
              <a:t>Essentially smoking is the act of inhaling a burning object. Maybe </a:t>
            </a:r>
            <a:r>
              <a:rPr lang="en-US" sz="3100" b="1" dirty="0">
                <a:solidFill>
                  <a:schemeClr val="bg1"/>
                </a:solidFill>
                <a:latin typeface="Comic Sans MS" pitchFamily="66" charset="0"/>
              </a:rPr>
              <a:t>people smoke because they are not fully conscious about all of the effects smoking has on themselves and the people around them</a:t>
            </a:r>
            <a:r>
              <a:rPr lang="en-US" sz="3100" b="1" dirty="0" smtClean="0">
                <a:solidFill>
                  <a:schemeClr val="bg1"/>
                </a:solidFill>
                <a:latin typeface="Comic Sans MS" pitchFamily="66" charset="0"/>
              </a:rPr>
              <a:t>. </a:t>
            </a:r>
            <a:r>
              <a:rPr lang="en-US" sz="3200" b="1" dirty="0">
                <a:latin typeface="Comic Sans MS" pitchFamily="66" charset="0"/>
              </a:rPr>
              <a:t>There are a lot of reasons not to smoke; </a:t>
            </a:r>
            <a:r>
              <a:rPr lang="en-US" sz="3200" b="1" dirty="0" smtClean="0">
                <a:latin typeface="Comic Sans MS" pitchFamily="66" charset="0"/>
              </a:rPr>
              <a:t>when </a:t>
            </a:r>
            <a:r>
              <a:rPr lang="en-US" sz="3200" b="1" dirty="0">
                <a:latin typeface="Comic Sans MS" pitchFamily="66" charset="0"/>
              </a:rPr>
              <a:t>you smoke in public, you’re not being respectful of those around you, it’s a very expensive habit, </a:t>
            </a:r>
            <a:r>
              <a:rPr lang="en-US" sz="3200" b="1" dirty="0" smtClean="0">
                <a:latin typeface="Comic Sans MS" pitchFamily="66" charset="0"/>
              </a:rPr>
              <a:t>and </a:t>
            </a:r>
            <a:r>
              <a:rPr lang="en-US" sz="3200" b="1" dirty="0">
                <a:latin typeface="Comic Sans MS" pitchFamily="66" charset="0"/>
              </a:rPr>
              <a:t>smoking effects your health.</a:t>
            </a:r>
          </a:p>
          <a:p>
            <a:pPr marL="0" lvl="0" indent="0" fontAlgn="base">
              <a:spcAft>
                <a:spcPct val="0"/>
              </a:spcAft>
              <a:buClrTx/>
              <a:buSzTx/>
              <a:buNone/>
            </a:pPr>
            <a:endParaRPr lang="en-US" b="1" dirty="0">
              <a:solidFill>
                <a:srgbClr val="0000FF"/>
              </a:solidFill>
              <a:latin typeface="Comic Sans MS" pitchFamily="66" charset="0"/>
            </a:endParaRP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2819400"/>
            <a:ext cx="23653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7495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Introduction</a:t>
            </a:r>
            <a:br>
              <a:rPr lang="en-US" sz="36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br>
            <a:r>
              <a:rPr lang="en-US" sz="29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a:t>
            </a:r>
            <a:r>
              <a:rPr lang="en-US" sz="2900" dirty="0">
                <a:solidFill>
                  <a:srgbClr val="FF0000"/>
                </a:solidFill>
                <a:latin typeface="Comic Sans MS" pitchFamily="66" charset="0"/>
              </a:rPr>
              <a:t>The bing</a:t>
            </a:r>
            <a:r>
              <a:rPr lang="en-US" sz="29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 </a:t>
            </a:r>
            <a:r>
              <a:rPr lang="en-US" sz="2900" dirty="0">
                <a:solidFill>
                  <a:srgbClr val="FFFF00"/>
                </a:solidFill>
                <a:latin typeface="Comic Sans MS" pitchFamily="66" charset="0"/>
              </a:rPr>
              <a:t>the bang</a:t>
            </a:r>
            <a:r>
              <a:rPr lang="en-US" sz="29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 </a:t>
            </a:r>
            <a:r>
              <a:rPr lang="en-US" sz="2900" dirty="0">
                <a:solidFill>
                  <a:srgbClr val="33CC33"/>
                </a:solidFill>
                <a:latin typeface="Comic Sans MS" pitchFamily="66" charset="0"/>
              </a:rPr>
              <a:t>the boom</a:t>
            </a:r>
            <a:r>
              <a:rPr lang="en-US" sz="29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latin typeface="Comic Sans MS" pitchFamily="66" charset="0"/>
              </a:rPr>
              <a:t>)</a:t>
            </a:r>
            <a:endParaRPr lang="en-US" dirty="0"/>
          </a:p>
        </p:txBody>
      </p:sp>
      <p:sp>
        <p:nvSpPr>
          <p:cNvPr id="3" name="Content Placeholder 2"/>
          <p:cNvSpPr>
            <a:spLocks noGrp="1"/>
          </p:cNvSpPr>
          <p:nvPr>
            <p:ph idx="1"/>
          </p:nvPr>
        </p:nvSpPr>
        <p:spPr>
          <a:xfrm>
            <a:off x="457200" y="1600200"/>
            <a:ext cx="7010400" cy="5257800"/>
          </a:xfrm>
        </p:spPr>
        <p:txBody>
          <a:bodyPr>
            <a:normAutofit fontScale="70000" lnSpcReduction="20000"/>
          </a:bodyPr>
          <a:lstStyle/>
          <a:p>
            <a:pPr marL="115888" indent="20638">
              <a:lnSpc>
                <a:spcPct val="80000"/>
              </a:lnSpc>
              <a:buFontTx/>
              <a:buNone/>
            </a:pPr>
            <a:r>
              <a:rPr lang="en-US" sz="3100" b="1" dirty="0" smtClean="0">
                <a:solidFill>
                  <a:prstClr val="white"/>
                </a:solidFill>
                <a:latin typeface="Comic Sans MS" pitchFamily="66" charset="0"/>
              </a:rPr>
              <a:t>	</a:t>
            </a:r>
            <a:r>
              <a:rPr lang="en-US" sz="4600" b="1" dirty="0" smtClean="0">
                <a:solidFill>
                  <a:prstClr val="white"/>
                </a:solidFill>
                <a:latin typeface="Comic Sans MS" pitchFamily="66" charset="0"/>
              </a:rPr>
              <a:t>I’m </a:t>
            </a:r>
            <a:r>
              <a:rPr lang="en-US" sz="4600" b="1" dirty="0">
                <a:solidFill>
                  <a:prstClr val="white"/>
                </a:solidFill>
                <a:latin typeface="Comic Sans MS" pitchFamily="66" charset="0"/>
              </a:rPr>
              <a:t>sure that everyone knows that smoking </a:t>
            </a:r>
            <a:r>
              <a:rPr lang="en-US" sz="4600" b="1" dirty="0" smtClean="0">
                <a:solidFill>
                  <a:prstClr val="white"/>
                </a:solidFill>
                <a:latin typeface="Comic Sans MS" pitchFamily="66" charset="0"/>
              </a:rPr>
              <a:t>will </a:t>
            </a:r>
            <a:r>
              <a:rPr lang="en-US" sz="4600" b="1" dirty="0">
                <a:solidFill>
                  <a:prstClr val="white"/>
                </a:solidFill>
                <a:latin typeface="Comic Sans MS" pitchFamily="66" charset="0"/>
              </a:rPr>
              <a:t>harm your body.  Then why do so many people start and continue to smoke? Essentially smoking is the act of inhaling a burning object. Maybe people smoke because they are not fully conscious about all of the effects smoking has on themselves and the people around them. </a:t>
            </a:r>
            <a:r>
              <a:rPr lang="en-US" sz="4600" b="1" dirty="0">
                <a:solidFill>
                  <a:srgbClr val="FF0000"/>
                </a:solidFill>
                <a:latin typeface="Comic Sans MS" pitchFamily="66" charset="0"/>
              </a:rPr>
              <a:t>There are a lot of reasons not to </a:t>
            </a:r>
            <a:r>
              <a:rPr lang="en-US" sz="4600" b="1" dirty="0" smtClean="0">
                <a:solidFill>
                  <a:srgbClr val="FF0000"/>
                </a:solidFill>
                <a:latin typeface="Comic Sans MS" pitchFamily="66" charset="0"/>
              </a:rPr>
              <a:t>smoke; when </a:t>
            </a:r>
            <a:r>
              <a:rPr lang="en-US" sz="4600" b="1" dirty="0">
                <a:solidFill>
                  <a:srgbClr val="FF0000"/>
                </a:solidFill>
                <a:latin typeface="Comic Sans MS" pitchFamily="66" charset="0"/>
              </a:rPr>
              <a:t>you smoke in public, you’re not being respectful of those around you</a:t>
            </a:r>
            <a:r>
              <a:rPr lang="en-US" sz="4600" b="1" dirty="0" smtClean="0">
                <a:solidFill>
                  <a:srgbClr val="FF0000"/>
                </a:solidFill>
                <a:latin typeface="Comic Sans MS" pitchFamily="66" charset="0"/>
              </a:rPr>
              <a:t>,</a:t>
            </a:r>
            <a:r>
              <a:rPr lang="en-US" sz="4600" b="1" dirty="0">
                <a:solidFill>
                  <a:srgbClr val="FFFF00"/>
                </a:solidFill>
                <a:latin typeface="Comic Sans MS" pitchFamily="66" charset="0"/>
              </a:rPr>
              <a:t> it’s a very expensive habit,</a:t>
            </a:r>
            <a:r>
              <a:rPr lang="en-US" sz="4600" b="1" dirty="0" smtClean="0">
                <a:solidFill>
                  <a:srgbClr val="FF0000"/>
                </a:solidFill>
                <a:latin typeface="Comic Sans MS" pitchFamily="66" charset="0"/>
              </a:rPr>
              <a:t> </a:t>
            </a:r>
            <a:r>
              <a:rPr lang="en-US" sz="4600" b="1" dirty="0">
                <a:solidFill>
                  <a:srgbClr val="33CC33"/>
                </a:solidFill>
                <a:latin typeface="Comic Sans MS" pitchFamily="66" charset="0"/>
              </a:rPr>
              <a:t>and smoking effects your health.</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648200"/>
            <a:ext cx="1828800" cy="1325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133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5" name="Group 23"/>
          <p:cNvGraphicFramePr>
            <a:graphicFrameLocks noGrp="1"/>
          </p:cNvGraphicFramePr>
          <p:nvPr>
            <p:extLst>
              <p:ext uri="{D42A27DB-BD31-4B8C-83A1-F6EECF244321}">
                <p14:modId xmlns:p14="http://schemas.microsoft.com/office/powerpoint/2010/main" val="3821427177"/>
              </p:ext>
            </p:extLst>
          </p:nvPr>
        </p:nvGraphicFramePr>
        <p:xfrm>
          <a:off x="914400" y="381000"/>
          <a:ext cx="7239000" cy="6343650"/>
        </p:xfrm>
        <a:graphic>
          <a:graphicData uri="http://schemas.openxmlformats.org/drawingml/2006/table">
            <a:tbl>
              <a:tblPr/>
              <a:tblGrid>
                <a:gridCol w="7239000"/>
              </a:tblGrid>
              <a:tr h="16516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omic Sans MS" pitchFamily="66" charset="0"/>
                        </a:rPr>
                        <a:t>Introduction Paragraph</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-Hook</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-Background information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-Thesis statement (</a:t>
                      </a:r>
                      <a:r>
                        <a:rPr kumimoji="0" lang="en-US" sz="2000" b="0" i="0" u="none" strike="noStrike" cap="none" normalizeH="0" baseline="0" dirty="0" smtClean="0">
                          <a:ln>
                            <a:noFill/>
                          </a:ln>
                          <a:solidFill>
                            <a:srgbClr val="FF0000"/>
                          </a:solidFill>
                          <a:effectLst/>
                          <a:latin typeface="Comic Sans MS" pitchFamily="66" charset="0"/>
                        </a:rPr>
                        <a:t>the bing</a:t>
                      </a:r>
                      <a:r>
                        <a:rPr kumimoji="0" lang="en-US" sz="2000" b="0" i="0" u="none" strike="noStrike" cap="none" normalizeH="0" baseline="0" dirty="0" smtClean="0">
                          <a:ln>
                            <a:noFill/>
                          </a:ln>
                          <a:solidFill>
                            <a:schemeClr val="tx1"/>
                          </a:solidFill>
                          <a:effectLst/>
                          <a:latin typeface="Comic Sans MS" pitchFamily="66" charset="0"/>
                        </a:rPr>
                        <a:t>, </a:t>
                      </a:r>
                      <a:r>
                        <a:rPr kumimoji="0" lang="en-US" sz="2000" b="0" i="0" u="none" strike="noStrike" cap="none" normalizeH="0" baseline="0" dirty="0" smtClean="0">
                          <a:ln>
                            <a:noFill/>
                          </a:ln>
                          <a:solidFill>
                            <a:srgbClr val="FFFF00"/>
                          </a:solidFill>
                          <a:effectLst/>
                          <a:latin typeface="Comic Sans MS" pitchFamily="66" charset="0"/>
                        </a:rPr>
                        <a:t>the bang</a:t>
                      </a:r>
                      <a:r>
                        <a:rPr kumimoji="0" lang="en-US" sz="2000" b="0" i="0" u="none" strike="noStrike" cap="none" normalizeH="0" baseline="0" dirty="0" smtClean="0">
                          <a:ln>
                            <a:noFill/>
                          </a:ln>
                          <a:solidFill>
                            <a:schemeClr val="tx1"/>
                          </a:solidFill>
                          <a:effectLst/>
                          <a:latin typeface="Comic Sans MS" pitchFamily="66" charset="0"/>
                        </a:rPr>
                        <a:t>, </a:t>
                      </a:r>
                      <a:r>
                        <a:rPr kumimoji="0" lang="en-US" sz="2000" b="0" i="0" u="none" strike="noStrike" cap="none" normalizeH="0" baseline="0" dirty="0" smtClean="0">
                          <a:ln>
                            <a:noFill/>
                          </a:ln>
                          <a:solidFill>
                            <a:srgbClr val="33CC33"/>
                          </a:solidFill>
                          <a:effectLst/>
                          <a:latin typeface="Comic Sans MS" pitchFamily="66" charset="0"/>
                        </a:rPr>
                        <a:t>the boom</a:t>
                      </a:r>
                      <a:r>
                        <a:rPr kumimoji="0" lang="en-US" sz="2000" b="0" i="0" u="none" strike="noStrike" cap="none" normalizeH="0" baseline="0" dirty="0" smtClean="0">
                          <a:ln>
                            <a:noFill/>
                          </a:ln>
                          <a:solidFill>
                            <a:schemeClr val="tx1"/>
                          </a:solidFill>
                          <a:effectLst/>
                          <a:latin typeface="Comic Sans MS" pitchFamily="66"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16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omic Sans MS" pitchFamily="66" charset="0"/>
                        </a:rPr>
                        <a:t>First Body Paragraph</a:t>
                      </a:r>
                      <a:endParaRPr kumimoji="0" lang="en-US" sz="3600" b="0" i="0" u="none" strike="noStrike" cap="none" normalizeH="0" baseline="0" dirty="0" smtClean="0">
                        <a:ln>
                          <a:noFill/>
                        </a:ln>
                        <a:solidFill>
                          <a:srgbClr val="FF0000"/>
                        </a:solidFill>
                        <a:effectLst/>
                        <a:latin typeface="Comic Sans MS" pitchFamily="66" charset="0"/>
                      </a:endParaRP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a:t>
                      </a:r>
                      <a:r>
                        <a:rPr kumimoji="0" lang="en-US" sz="2000" b="0" i="0" u="none" strike="noStrike" cap="none" normalizeH="0" baseline="0" dirty="0" smtClean="0">
                          <a:ln>
                            <a:noFill/>
                          </a:ln>
                          <a:solidFill>
                            <a:srgbClr val="FF0000"/>
                          </a:solidFill>
                          <a:effectLst/>
                          <a:latin typeface="Comic Sans MS" pitchFamily="66" charset="0"/>
                        </a:rPr>
                        <a:t>The bing </a:t>
                      </a:r>
                      <a:r>
                        <a:rPr kumimoji="0" lang="en-US" sz="2000" b="0" i="0" u="none" strike="noStrike" cap="none" normalizeH="0" baseline="0" dirty="0" smtClean="0">
                          <a:ln>
                            <a:noFill/>
                          </a:ln>
                          <a:solidFill>
                            <a:schemeClr val="tx1"/>
                          </a:solidFill>
                          <a:effectLst/>
                          <a:latin typeface="Comic Sans MS" pitchFamily="66" charset="0"/>
                        </a:rPr>
                        <a:t>(first reason)</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-Supporting details/evidence and analysis</a:t>
                      </a:r>
                    </a:p>
                    <a:p>
                      <a:pPr marL="79851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-Link</a:t>
                      </a:r>
                      <a:endParaRPr kumimoji="0" lang="en-US" sz="2000" b="0" i="0" u="none" strike="noStrike" cap="none" normalizeH="0" baseline="0" dirty="0" smtClean="0">
                        <a:ln>
                          <a:noFill/>
                        </a:ln>
                        <a:solidFill>
                          <a:srgbClr val="FF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68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rgbClr val="FFFF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3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68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2971</TotalTime>
  <Words>883</Words>
  <Application>Microsoft Office PowerPoint</Application>
  <PresentationFormat>On-screen Show (4:3)</PresentationFormat>
  <Paragraphs>107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 The Bing,  The Bang,  and The Boom</vt:lpstr>
      <vt:lpstr>PowerPoint Presentation</vt:lpstr>
      <vt:lpstr>   An essay is a group of paragraphs relating to one main idea.  The bing, the bang, and the boom is a method for organizing your thoughts when you write an essay.</vt:lpstr>
      <vt:lpstr>    Let’s create a real  essay using the bing, the bang,  and the boom  pattern as our guide. It’s easy! </vt:lpstr>
      <vt:lpstr>PowerPoint Presentation</vt:lpstr>
      <vt:lpstr>Introduction (The bing, the bang, the boom)</vt:lpstr>
      <vt:lpstr>Introduction (The bing, the bang, the boom)</vt:lpstr>
      <vt:lpstr>Introduction (The bing, the bang, the boom)</vt:lpstr>
      <vt:lpstr>PowerPoint Presentation</vt:lpstr>
      <vt:lpstr>The First Body Paragraph (The BING)</vt:lpstr>
      <vt:lpstr>PowerPoint Presentation</vt:lpstr>
      <vt:lpstr>PowerPoint Presentation</vt:lpstr>
      <vt:lpstr>PowerPoint Presentation</vt:lpstr>
      <vt:lpstr>Paragraph Four – The BOOM</vt:lpstr>
      <vt:lpstr>PowerPoint Presentation</vt:lpstr>
      <vt:lpstr>Conclusion (The bing, the bang, the boom) </vt:lpstr>
      <vt:lpstr>PowerPoint Presentation</vt:lpstr>
      <vt:lpstr>PowerPoint Presentation</vt:lpstr>
      <vt:lpstr>PowerPoint Presentation</vt:lpstr>
    </vt:vector>
  </TitlesOfParts>
  <Company>Greenville Public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Bing, The Bang, and The Bongo</dc:title>
  <dc:creator>Greenville</dc:creator>
  <cp:lastModifiedBy>cbenton</cp:lastModifiedBy>
  <cp:revision>106</cp:revision>
  <cp:lastPrinted>2013-04-15T12:49:26Z</cp:lastPrinted>
  <dcterms:created xsi:type="dcterms:W3CDTF">2001-09-08T14:58:54Z</dcterms:created>
  <dcterms:modified xsi:type="dcterms:W3CDTF">2013-04-15T18:08:02Z</dcterms:modified>
</cp:coreProperties>
</file>