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9273-9E3B-4E45-A38D-654E106E3CAF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50AE-4DA7-439A-A294-50427D8A2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9273-9E3B-4E45-A38D-654E106E3CAF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50AE-4DA7-439A-A294-50427D8A2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7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9273-9E3B-4E45-A38D-654E106E3CAF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50AE-4DA7-439A-A294-50427D8A2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6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9273-9E3B-4E45-A38D-654E106E3CAF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50AE-4DA7-439A-A294-50427D8A2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4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9273-9E3B-4E45-A38D-654E106E3CAF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50AE-4DA7-439A-A294-50427D8A2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7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9273-9E3B-4E45-A38D-654E106E3CAF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50AE-4DA7-439A-A294-50427D8A2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1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9273-9E3B-4E45-A38D-654E106E3CAF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50AE-4DA7-439A-A294-50427D8A2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2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9273-9E3B-4E45-A38D-654E106E3CAF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50AE-4DA7-439A-A294-50427D8A2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0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9273-9E3B-4E45-A38D-654E106E3CAF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50AE-4DA7-439A-A294-50427D8A2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1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9273-9E3B-4E45-A38D-654E106E3CAF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50AE-4DA7-439A-A294-50427D8A2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8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9273-9E3B-4E45-A38D-654E106E3CAF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50AE-4DA7-439A-A294-50427D8A2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4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49273-9E3B-4E45-A38D-654E106E3CAF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B50AE-4DA7-439A-A294-50427D8A2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5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 it a Chemical or Physical Change?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US" sz="8000" dirty="0" smtClean="0">
              <a:solidFill>
                <a:srgbClr val="F79646">
                  <a:lumMod val="50000"/>
                </a:srgbClr>
              </a:solidFill>
            </a:endParaRPr>
          </a:p>
          <a:p>
            <a:pPr marL="0" lvl="0" indent="0" algn="ctr">
              <a:buNone/>
            </a:pPr>
            <a:r>
              <a:rPr lang="en-US" sz="8000" dirty="0" smtClean="0">
                <a:solidFill>
                  <a:schemeClr val="bg2">
                    <a:lumMod val="25000"/>
                  </a:schemeClr>
                </a:solidFill>
              </a:rPr>
              <a:t>Chemical </a:t>
            </a:r>
            <a:r>
              <a:rPr lang="en-US" sz="8000" dirty="0">
                <a:solidFill>
                  <a:schemeClr val="bg2">
                    <a:lumMod val="25000"/>
                  </a:schemeClr>
                </a:solidFill>
              </a:rPr>
              <a:t>Change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4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Perfume evaporating from an open bottle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Physical or Chemical Change?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124200"/>
            <a:ext cx="3549754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24200"/>
            <a:ext cx="18383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riped Right Arrow 4"/>
          <p:cNvSpPr/>
          <p:nvPr/>
        </p:nvSpPr>
        <p:spPr>
          <a:xfrm>
            <a:off x="4267200" y="3733800"/>
            <a:ext cx="1447800" cy="838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US" sz="8000" dirty="0" smtClean="0">
              <a:solidFill>
                <a:srgbClr val="4F81BD"/>
              </a:solidFill>
            </a:endParaRPr>
          </a:p>
          <a:p>
            <a:pPr marL="0" lvl="0" indent="0" algn="ctr">
              <a:buNone/>
            </a:pPr>
            <a:r>
              <a:rPr lang="en-US" sz="8000" dirty="0" smtClean="0">
                <a:solidFill>
                  <a:schemeClr val="accent4"/>
                </a:solidFill>
              </a:rPr>
              <a:t>Physical </a:t>
            </a:r>
            <a:r>
              <a:rPr lang="en-US" sz="8000" dirty="0">
                <a:solidFill>
                  <a:schemeClr val="accent4"/>
                </a:solidFill>
              </a:rPr>
              <a:t>Change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2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 melting on toast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08" y="3084221"/>
            <a:ext cx="3725483" cy="247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62" y="2995611"/>
            <a:ext cx="3423665" cy="256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ent Arrow 3"/>
          <p:cNvSpPr/>
          <p:nvPr/>
        </p:nvSpPr>
        <p:spPr>
          <a:xfrm>
            <a:off x="2459049" y="3581400"/>
            <a:ext cx="4170351" cy="74239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US" sz="8000" dirty="0" smtClean="0">
              <a:solidFill>
                <a:srgbClr val="8064A2"/>
              </a:solidFill>
            </a:endParaRPr>
          </a:p>
          <a:p>
            <a:pPr marL="0" lvl="0" indent="0" algn="ctr">
              <a:buNone/>
            </a:pPr>
            <a:r>
              <a:rPr lang="en-US" sz="8000" dirty="0" smtClean="0">
                <a:solidFill>
                  <a:srgbClr val="DAEE18"/>
                </a:solidFill>
              </a:rPr>
              <a:t>Physical </a:t>
            </a:r>
            <a:r>
              <a:rPr lang="en-US" sz="8000" dirty="0">
                <a:solidFill>
                  <a:srgbClr val="DAEE18"/>
                </a:solidFill>
              </a:rPr>
              <a:t>Change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0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body digesting food you 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Physical or Chemical Change?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81273"/>
            <a:ext cx="2819400" cy="313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agon 3"/>
          <p:cNvSpPr/>
          <p:nvPr/>
        </p:nvSpPr>
        <p:spPr>
          <a:xfrm>
            <a:off x="3733800" y="3733800"/>
            <a:ext cx="1447800" cy="6238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US" sz="8000" dirty="0" smtClean="0">
              <a:solidFill>
                <a:srgbClr val="F79646">
                  <a:lumMod val="50000"/>
                </a:srgbClr>
              </a:solidFill>
            </a:endParaRPr>
          </a:p>
          <a:p>
            <a:pPr marL="0" lvl="0" indent="0" algn="ctr">
              <a:buNone/>
            </a:pPr>
            <a:r>
              <a:rPr lang="en-US" sz="8000" dirty="0" smtClean="0">
                <a:solidFill>
                  <a:schemeClr val="accent2"/>
                </a:solidFill>
              </a:rPr>
              <a:t>Chemical </a:t>
            </a:r>
            <a:r>
              <a:rPr lang="en-US" sz="8000" dirty="0">
                <a:solidFill>
                  <a:schemeClr val="accent2"/>
                </a:solidFill>
              </a:rPr>
              <a:t>Change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9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Boiling water on the stove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Physical or Chemical Change?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12174"/>
            <a:ext cx="2743200" cy="219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12174"/>
            <a:ext cx="3922760" cy="219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urved Connector 4"/>
          <p:cNvCxnSpPr/>
          <p:nvPr/>
        </p:nvCxnSpPr>
        <p:spPr>
          <a:xfrm>
            <a:off x="3429000" y="3581400"/>
            <a:ext cx="1224887" cy="1086134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5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US" sz="8000" dirty="0" smtClean="0">
              <a:solidFill>
                <a:schemeClr val="accent3"/>
              </a:solidFill>
            </a:endParaRPr>
          </a:p>
          <a:p>
            <a:pPr marL="0" lvl="0" indent="0" algn="ctr">
              <a:buNone/>
            </a:pPr>
            <a:r>
              <a:rPr lang="en-US" sz="8000" dirty="0" smtClean="0">
                <a:solidFill>
                  <a:schemeClr val="accent3"/>
                </a:solidFill>
              </a:rPr>
              <a:t>Physical </a:t>
            </a:r>
            <a:r>
              <a:rPr lang="en-US" sz="8000" dirty="0">
                <a:solidFill>
                  <a:schemeClr val="accent3"/>
                </a:solidFill>
              </a:rPr>
              <a:t>Change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Crushing apples into apple juice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Physical or Chemical Change?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3288802" cy="26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00818"/>
            <a:ext cx="3200400" cy="292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rved Down Arrow 3"/>
          <p:cNvSpPr/>
          <p:nvPr/>
        </p:nvSpPr>
        <p:spPr>
          <a:xfrm>
            <a:off x="1949201" y="2286000"/>
            <a:ext cx="5213599" cy="1066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half eaten apple turns brown.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Physical or Chemical Change?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64367"/>
            <a:ext cx="2362200" cy="219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2438400" cy="281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657600" y="3863446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9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US" sz="8000" dirty="0" smtClean="0">
              <a:solidFill>
                <a:srgbClr val="9BBB59"/>
              </a:solidFill>
            </a:endParaRPr>
          </a:p>
          <a:p>
            <a:pPr marL="0" lvl="0" indent="0" algn="ctr">
              <a:buNone/>
            </a:pPr>
            <a:r>
              <a:rPr lang="en-US" sz="8000" dirty="0" smtClean="0">
                <a:solidFill>
                  <a:srgbClr val="FFC000"/>
                </a:solidFill>
              </a:rPr>
              <a:t>Physical </a:t>
            </a:r>
            <a:r>
              <a:rPr lang="en-US" sz="8000" dirty="0">
                <a:solidFill>
                  <a:srgbClr val="FFC000"/>
                </a:solidFill>
              </a:rPr>
              <a:t>Change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 becoming toast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dirty="0">
                <a:solidFill>
                  <a:prstClr val="black"/>
                </a:solidFill>
              </a:rPr>
              <a:t>Physical or Chemical Change?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2809875" cy="358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200400" cy="321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Elbow Connector 4"/>
          <p:cNvCxnSpPr/>
          <p:nvPr/>
        </p:nvCxnSpPr>
        <p:spPr>
          <a:xfrm>
            <a:off x="3190875" y="3276600"/>
            <a:ext cx="1838325" cy="15240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2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US" sz="8000" dirty="0" smtClean="0">
              <a:solidFill>
                <a:srgbClr val="C0504D"/>
              </a:solidFill>
            </a:endParaRPr>
          </a:p>
          <a:p>
            <a:pPr marL="0" lvl="0" indent="0" algn="ctr">
              <a:buNone/>
            </a:pPr>
            <a:r>
              <a:rPr lang="en-US" sz="8000" dirty="0" smtClean="0">
                <a:solidFill>
                  <a:srgbClr val="0070C0"/>
                </a:solidFill>
              </a:rPr>
              <a:t>Chemical </a:t>
            </a:r>
            <a:r>
              <a:rPr lang="en-US" sz="8000" dirty="0">
                <a:solidFill>
                  <a:srgbClr val="0070C0"/>
                </a:solidFill>
              </a:rPr>
              <a:t>Change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Milk going sour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dirty="0">
                <a:solidFill>
                  <a:prstClr val="black"/>
                </a:solidFill>
              </a:rPr>
              <a:t>Physical or Chemical Change?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155257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3300412" cy="365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4"/>
          <p:cNvSpPr/>
          <p:nvPr/>
        </p:nvSpPr>
        <p:spPr>
          <a:xfrm>
            <a:off x="2402006" y="4376383"/>
            <a:ext cx="4462818" cy="742893"/>
          </a:xfrm>
          <a:custGeom>
            <a:avLst/>
            <a:gdLst>
              <a:gd name="connsiteX0" fmla="*/ 0 w 4462818"/>
              <a:gd name="connsiteY0" fmla="*/ 86435 h 742893"/>
              <a:gd name="connsiteX1" fmla="*/ 204716 w 4462818"/>
              <a:gd name="connsiteY1" fmla="*/ 236560 h 742893"/>
              <a:gd name="connsiteX2" fmla="*/ 300251 w 4462818"/>
              <a:gd name="connsiteY2" fmla="*/ 263856 h 742893"/>
              <a:gd name="connsiteX3" fmla="*/ 341194 w 4462818"/>
              <a:gd name="connsiteY3" fmla="*/ 277504 h 742893"/>
              <a:gd name="connsiteX4" fmla="*/ 464024 w 4462818"/>
              <a:gd name="connsiteY4" fmla="*/ 291151 h 742893"/>
              <a:gd name="connsiteX5" fmla="*/ 1132764 w 4462818"/>
              <a:gd name="connsiteY5" fmla="*/ 277504 h 742893"/>
              <a:gd name="connsiteX6" fmla="*/ 1214651 w 4462818"/>
              <a:gd name="connsiteY6" fmla="*/ 222913 h 742893"/>
              <a:gd name="connsiteX7" fmla="*/ 1201003 w 4462818"/>
              <a:gd name="connsiteY7" fmla="*/ 4548 h 742893"/>
              <a:gd name="connsiteX8" fmla="*/ 1160060 w 4462818"/>
              <a:gd name="connsiteY8" fmla="*/ 45492 h 742893"/>
              <a:gd name="connsiteX9" fmla="*/ 1132764 w 4462818"/>
              <a:gd name="connsiteY9" fmla="*/ 127378 h 742893"/>
              <a:gd name="connsiteX10" fmla="*/ 1105469 w 4462818"/>
              <a:gd name="connsiteY10" fmla="*/ 168321 h 742893"/>
              <a:gd name="connsiteX11" fmla="*/ 1119116 w 4462818"/>
              <a:gd name="connsiteY11" fmla="*/ 345742 h 742893"/>
              <a:gd name="connsiteX12" fmla="*/ 1146412 w 4462818"/>
              <a:gd name="connsiteY12" fmla="*/ 386686 h 742893"/>
              <a:gd name="connsiteX13" fmla="*/ 1255594 w 4462818"/>
              <a:gd name="connsiteY13" fmla="*/ 495868 h 742893"/>
              <a:gd name="connsiteX14" fmla="*/ 1351128 w 4462818"/>
              <a:gd name="connsiteY14" fmla="*/ 550459 h 742893"/>
              <a:gd name="connsiteX15" fmla="*/ 1392072 w 4462818"/>
              <a:gd name="connsiteY15" fmla="*/ 564107 h 742893"/>
              <a:gd name="connsiteX16" fmla="*/ 1637731 w 4462818"/>
              <a:gd name="connsiteY16" fmla="*/ 591402 h 742893"/>
              <a:gd name="connsiteX17" fmla="*/ 1924334 w 4462818"/>
              <a:gd name="connsiteY17" fmla="*/ 564107 h 742893"/>
              <a:gd name="connsiteX18" fmla="*/ 2060812 w 4462818"/>
              <a:gd name="connsiteY18" fmla="*/ 509516 h 742893"/>
              <a:gd name="connsiteX19" fmla="*/ 2142698 w 4462818"/>
              <a:gd name="connsiteY19" fmla="*/ 482220 h 742893"/>
              <a:gd name="connsiteX20" fmla="*/ 2210937 w 4462818"/>
              <a:gd name="connsiteY20" fmla="*/ 441277 h 742893"/>
              <a:gd name="connsiteX21" fmla="*/ 2292824 w 4462818"/>
              <a:gd name="connsiteY21" fmla="*/ 413981 h 742893"/>
              <a:gd name="connsiteX22" fmla="*/ 2333767 w 4462818"/>
              <a:gd name="connsiteY22" fmla="*/ 400333 h 742893"/>
              <a:gd name="connsiteX23" fmla="*/ 2374710 w 4462818"/>
              <a:gd name="connsiteY23" fmla="*/ 373038 h 742893"/>
              <a:gd name="connsiteX24" fmla="*/ 2442949 w 4462818"/>
              <a:gd name="connsiteY24" fmla="*/ 359390 h 742893"/>
              <a:gd name="connsiteX25" fmla="*/ 2483893 w 4462818"/>
              <a:gd name="connsiteY25" fmla="*/ 345742 h 742893"/>
              <a:gd name="connsiteX26" fmla="*/ 2688609 w 4462818"/>
              <a:gd name="connsiteY26" fmla="*/ 359390 h 742893"/>
              <a:gd name="connsiteX27" fmla="*/ 2784143 w 4462818"/>
              <a:gd name="connsiteY27" fmla="*/ 400333 h 742893"/>
              <a:gd name="connsiteX28" fmla="*/ 2893325 w 4462818"/>
              <a:gd name="connsiteY28" fmla="*/ 482220 h 742893"/>
              <a:gd name="connsiteX29" fmla="*/ 2947916 w 4462818"/>
              <a:gd name="connsiteY29" fmla="*/ 536811 h 742893"/>
              <a:gd name="connsiteX30" fmla="*/ 3002507 w 4462818"/>
              <a:gd name="connsiteY30" fmla="*/ 618698 h 742893"/>
              <a:gd name="connsiteX31" fmla="*/ 2961564 w 4462818"/>
              <a:gd name="connsiteY31" fmla="*/ 741527 h 742893"/>
              <a:gd name="connsiteX32" fmla="*/ 2906973 w 4462818"/>
              <a:gd name="connsiteY32" fmla="*/ 727880 h 742893"/>
              <a:gd name="connsiteX33" fmla="*/ 2866030 w 4462818"/>
              <a:gd name="connsiteY33" fmla="*/ 632345 h 742893"/>
              <a:gd name="connsiteX34" fmla="*/ 2893325 w 4462818"/>
              <a:gd name="connsiteY34" fmla="*/ 495868 h 742893"/>
              <a:gd name="connsiteX35" fmla="*/ 2920621 w 4462818"/>
              <a:gd name="connsiteY35" fmla="*/ 454924 h 742893"/>
              <a:gd name="connsiteX36" fmla="*/ 2961564 w 4462818"/>
              <a:gd name="connsiteY36" fmla="*/ 400333 h 742893"/>
              <a:gd name="connsiteX37" fmla="*/ 3002507 w 4462818"/>
              <a:gd name="connsiteY37" fmla="*/ 373038 h 742893"/>
              <a:gd name="connsiteX38" fmla="*/ 3098042 w 4462818"/>
              <a:gd name="connsiteY38" fmla="*/ 304799 h 742893"/>
              <a:gd name="connsiteX39" fmla="*/ 3138985 w 4462818"/>
              <a:gd name="connsiteY39" fmla="*/ 291151 h 742893"/>
              <a:gd name="connsiteX40" fmla="*/ 3234519 w 4462818"/>
              <a:gd name="connsiteY40" fmla="*/ 250208 h 742893"/>
              <a:gd name="connsiteX41" fmla="*/ 3411940 w 4462818"/>
              <a:gd name="connsiteY41" fmla="*/ 263856 h 742893"/>
              <a:gd name="connsiteX42" fmla="*/ 3780430 w 4462818"/>
              <a:gd name="connsiteY42" fmla="*/ 291151 h 742893"/>
              <a:gd name="connsiteX43" fmla="*/ 3835021 w 4462818"/>
              <a:gd name="connsiteY43" fmla="*/ 332095 h 742893"/>
              <a:gd name="connsiteX44" fmla="*/ 3875964 w 4462818"/>
              <a:gd name="connsiteY44" fmla="*/ 345742 h 742893"/>
              <a:gd name="connsiteX45" fmla="*/ 3930555 w 4462818"/>
              <a:gd name="connsiteY45" fmla="*/ 373038 h 742893"/>
              <a:gd name="connsiteX46" fmla="*/ 4012442 w 4462818"/>
              <a:gd name="connsiteY46" fmla="*/ 400333 h 742893"/>
              <a:gd name="connsiteX47" fmla="*/ 4053385 w 4462818"/>
              <a:gd name="connsiteY47" fmla="*/ 413981 h 742893"/>
              <a:gd name="connsiteX48" fmla="*/ 4094328 w 4462818"/>
              <a:gd name="connsiteY48" fmla="*/ 427629 h 742893"/>
              <a:gd name="connsiteX49" fmla="*/ 4135272 w 4462818"/>
              <a:gd name="connsiteY49" fmla="*/ 454924 h 742893"/>
              <a:gd name="connsiteX50" fmla="*/ 4217158 w 4462818"/>
              <a:gd name="connsiteY50" fmla="*/ 482220 h 742893"/>
              <a:gd name="connsiteX51" fmla="*/ 4312693 w 4462818"/>
              <a:gd name="connsiteY51" fmla="*/ 509516 h 742893"/>
              <a:gd name="connsiteX52" fmla="*/ 4380931 w 4462818"/>
              <a:gd name="connsiteY52" fmla="*/ 523163 h 742893"/>
              <a:gd name="connsiteX53" fmla="*/ 4462818 w 4462818"/>
              <a:gd name="connsiteY53" fmla="*/ 536811 h 74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462818" h="742893">
                <a:moveTo>
                  <a:pt x="0" y="86435"/>
                </a:moveTo>
                <a:cubicBezTo>
                  <a:pt x="437" y="86775"/>
                  <a:pt x="173457" y="226140"/>
                  <a:pt x="204716" y="236560"/>
                </a:cubicBezTo>
                <a:cubicBezTo>
                  <a:pt x="302892" y="269285"/>
                  <a:pt x="180284" y="229579"/>
                  <a:pt x="300251" y="263856"/>
                </a:cubicBezTo>
                <a:cubicBezTo>
                  <a:pt x="314083" y="267808"/>
                  <a:pt x="327004" y="275139"/>
                  <a:pt x="341194" y="277504"/>
                </a:cubicBezTo>
                <a:cubicBezTo>
                  <a:pt x="381829" y="284276"/>
                  <a:pt x="423081" y="286602"/>
                  <a:pt x="464024" y="291151"/>
                </a:cubicBezTo>
                <a:lnTo>
                  <a:pt x="1132764" y="277504"/>
                </a:lnTo>
                <a:cubicBezTo>
                  <a:pt x="1165435" y="274534"/>
                  <a:pt x="1214651" y="222913"/>
                  <a:pt x="1214651" y="222913"/>
                </a:cubicBezTo>
                <a:cubicBezTo>
                  <a:pt x="1210102" y="150125"/>
                  <a:pt x="1222451" y="74253"/>
                  <a:pt x="1201003" y="4548"/>
                </a:cubicBezTo>
                <a:cubicBezTo>
                  <a:pt x="1195327" y="-13899"/>
                  <a:pt x="1169433" y="28620"/>
                  <a:pt x="1160060" y="45492"/>
                </a:cubicBezTo>
                <a:cubicBezTo>
                  <a:pt x="1146087" y="70643"/>
                  <a:pt x="1148724" y="103438"/>
                  <a:pt x="1132764" y="127378"/>
                </a:cubicBezTo>
                <a:lnTo>
                  <a:pt x="1105469" y="168321"/>
                </a:lnTo>
                <a:cubicBezTo>
                  <a:pt x="1110018" y="227461"/>
                  <a:pt x="1108185" y="287443"/>
                  <a:pt x="1119116" y="345742"/>
                </a:cubicBezTo>
                <a:cubicBezTo>
                  <a:pt x="1122139" y="361864"/>
                  <a:pt x="1138274" y="372444"/>
                  <a:pt x="1146412" y="386686"/>
                </a:cubicBezTo>
                <a:cubicBezTo>
                  <a:pt x="1198063" y="477076"/>
                  <a:pt x="1141162" y="419581"/>
                  <a:pt x="1255594" y="495868"/>
                </a:cubicBezTo>
                <a:cubicBezTo>
                  <a:pt x="1296711" y="523279"/>
                  <a:pt x="1302648" y="529682"/>
                  <a:pt x="1351128" y="550459"/>
                </a:cubicBezTo>
                <a:cubicBezTo>
                  <a:pt x="1364351" y="556126"/>
                  <a:pt x="1378115" y="560618"/>
                  <a:pt x="1392072" y="564107"/>
                </a:cubicBezTo>
                <a:cubicBezTo>
                  <a:pt x="1481953" y="586577"/>
                  <a:pt x="1530567" y="583158"/>
                  <a:pt x="1637731" y="591402"/>
                </a:cubicBezTo>
                <a:cubicBezTo>
                  <a:pt x="1733265" y="582304"/>
                  <a:pt x="1829404" y="578171"/>
                  <a:pt x="1924334" y="564107"/>
                </a:cubicBezTo>
                <a:cubicBezTo>
                  <a:pt x="1996218" y="553458"/>
                  <a:pt x="2001207" y="533358"/>
                  <a:pt x="2060812" y="509516"/>
                </a:cubicBezTo>
                <a:cubicBezTo>
                  <a:pt x="2087526" y="498830"/>
                  <a:pt x="2116505" y="494126"/>
                  <a:pt x="2142698" y="482220"/>
                </a:cubicBezTo>
                <a:cubicBezTo>
                  <a:pt x="2166847" y="471243"/>
                  <a:pt x="2186788" y="452254"/>
                  <a:pt x="2210937" y="441277"/>
                </a:cubicBezTo>
                <a:cubicBezTo>
                  <a:pt x="2237130" y="429371"/>
                  <a:pt x="2265528" y="423080"/>
                  <a:pt x="2292824" y="413981"/>
                </a:cubicBezTo>
                <a:cubicBezTo>
                  <a:pt x="2306472" y="409432"/>
                  <a:pt x="2321797" y="408313"/>
                  <a:pt x="2333767" y="400333"/>
                </a:cubicBezTo>
                <a:cubicBezTo>
                  <a:pt x="2347415" y="391235"/>
                  <a:pt x="2359352" y="378797"/>
                  <a:pt x="2374710" y="373038"/>
                </a:cubicBezTo>
                <a:cubicBezTo>
                  <a:pt x="2396430" y="364893"/>
                  <a:pt x="2420445" y="365016"/>
                  <a:pt x="2442949" y="359390"/>
                </a:cubicBezTo>
                <a:cubicBezTo>
                  <a:pt x="2456906" y="355901"/>
                  <a:pt x="2470245" y="350291"/>
                  <a:pt x="2483893" y="345742"/>
                </a:cubicBezTo>
                <a:cubicBezTo>
                  <a:pt x="2552132" y="350291"/>
                  <a:pt x="2620595" y="352230"/>
                  <a:pt x="2688609" y="359390"/>
                </a:cubicBezTo>
                <a:cubicBezTo>
                  <a:pt x="2736405" y="364421"/>
                  <a:pt x="2747450" y="373647"/>
                  <a:pt x="2784143" y="400333"/>
                </a:cubicBezTo>
                <a:cubicBezTo>
                  <a:pt x="2820934" y="427090"/>
                  <a:pt x="2861157" y="450052"/>
                  <a:pt x="2893325" y="482220"/>
                </a:cubicBezTo>
                <a:cubicBezTo>
                  <a:pt x="2911522" y="500417"/>
                  <a:pt x="2931840" y="516716"/>
                  <a:pt x="2947916" y="536811"/>
                </a:cubicBezTo>
                <a:cubicBezTo>
                  <a:pt x="2968409" y="562428"/>
                  <a:pt x="3002507" y="618698"/>
                  <a:pt x="3002507" y="618698"/>
                </a:cubicBezTo>
                <a:cubicBezTo>
                  <a:pt x="3000975" y="627893"/>
                  <a:pt x="2995431" y="730238"/>
                  <a:pt x="2961564" y="741527"/>
                </a:cubicBezTo>
                <a:cubicBezTo>
                  <a:pt x="2943770" y="747459"/>
                  <a:pt x="2925170" y="732429"/>
                  <a:pt x="2906973" y="727880"/>
                </a:cubicBezTo>
                <a:cubicBezTo>
                  <a:pt x="2901643" y="717221"/>
                  <a:pt x="2866030" y="652426"/>
                  <a:pt x="2866030" y="632345"/>
                </a:cubicBezTo>
                <a:cubicBezTo>
                  <a:pt x="2866030" y="607203"/>
                  <a:pt x="2876519" y="529480"/>
                  <a:pt x="2893325" y="495868"/>
                </a:cubicBezTo>
                <a:cubicBezTo>
                  <a:pt x="2900661" y="481197"/>
                  <a:pt x="2911087" y="468272"/>
                  <a:pt x="2920621" y="454924"/>
                </a:cubicBezTo>
                <a:cubicBezTo>
                  <a:pt x="2933842" y="436415"/>
                  <a:pt x="2945480" y="416417"/>
                  <a:pt x="2961564" y="400333"/>
                </a:cubicBezTo>
                <a:cubicBezTo>
                  <a:pt x="2973162" y="388735"/>
                  <a:pt x="2989160" y="382572"/>
                  <a:pt x="3002507" y="373038"/>
                </a:cubicBezTo>
                <a:cubicBezTo>
                  <a:pt x="3016932" y="362734"/>
                  <a:pt x="3076599" y="315520"/>
                  <a:pt x="3098042" y="304799"/>
                </a:cubicBezTo>
                <a:cubicBezTo>
                  <a:pt x="3110909" y="298365"/>
                  <a:pt x="3125762" y="296818"/>
                  <a:pt x="3138985" y="291151"/>
                </a:cubicBezTo>
                <a:cubicBezTo>
                  <a:pt x="3257037" y="240558"/>
                  <a:pt x="3138500" y="282215"/>
                  <a:pt x="3234519" y="250208"/>
                </a:cubicBezTo>
                <a:lnTo>
                  <a:pt x="3411940" y="263856"/>
                </a:lnTo>
                <a:cubicBezTo>
                  <a:pt x="3758836" y="284262"/>
                  <a:pt x="3594754" y="260207"/>
                  <a:pt x="3780430" y="291151"/>
                </a:cubicBezTo>
                <a:cubicBezTo>
                  <a:pt x="3798627" y="304799"/>
                  <a:pt x="3815272" y="320810"/>
                  <a:pt x="3835021" y="332095"/>
                </a:cubicBezTo>
                <a:cubicBezTo>
                  <a:pt x="3847511" y="339232"/>
                  <a:pt x="3862741" y="340075"/>
                  <a:pt x="3875964" y="345742"/>
                </a:cubicBezTo>
                <a:cubicBezTo>
                  <a:pt x="3894664" y="353756"/>
                  <a:pt x="3911665" y="365482"/>
                  <a:pt x="3930555" y="373038"/>
                </a:cubicBezTo>
                <a:cubicBezTo>
                  <a:pt x="3957269" y="383724"/>
                  <a:pt x="3985146" y="391235"/>
                  <a:pt x="4012442" y="400333"/>
                </a:cubicBezTo>
                <a:lnTo>
                  <a:pt x="4053385" y="413981"/>
                </a:lnTo>
                <a:cubicBezTo>
                  <a:pt x="4067033" y="418530"/>
                  <a:pt x="4082358" y="419649"/>
                  <a:pt x="4094328" y="427629"/>
                </a:cubicBezTo>
                <a:cubicBezTo>
                  <a:pt x="4107976" y="436727"/>
                  <a:pt x="4120283" y="448262"/>
                  <a:pt x="4135272" y="454924"/>
                </a:cubicBezTo>
                <a:cubicBezTo>
                  <a:pt x="4161564" y="466609"/>
                  <a:pt x="4189863" y="473121"/>
                  <a:pt x="4217158" y="482220"/>
                </a:cubicBezTo>
                <a:cubicBezTo>
                  <a:pt x="4262752" y="497418"/>
                  <a:pt x="4261283" y="498092"/>
                  <a:pt x="4312693" y="509516"/>
                </a:cubicBezTo>
                <a:cubicBezTo>
                  <a:pt x="4335337" y="514548"/>
                  <a:pt x="4358287" y="518131"/>
                  <a:pt x="4380931" y="523163"/>
                </a:cubicBezTo>
                <a:cubicBezTo>
                  <a:pt x="4452278" y="539018"/>
                  <a:pt x="4412919" y="536811"/>
                  <a:pt x="4462818" y="5368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US" sz="8000" dirty="0" smtClean="0">
              <a:solidFill>
                <a:srgbClr val="0070C0"/>
              </a:solidFill>
            </a:endParaRPr>
          </a:p>
          <a:p>
            <a:pPr marL="0" lvl="0" indent="0" algn="ctr">
              <a:buNone/>
            </a:pPr>
            <a:r>
              <a:rPr lang="en-US" sz="8000" dirty="0" smtClean="0">
                <a:solidFill>
                  <a:schemeClr val="accent3"/>
                </a:solidFill>
              </a:rPr>
              <a:t>Chemical </a:t>
            </a:r>
            <a:r>
              <a:rPr lang="en-US" sz="8000" dirty="0">
                <a:solidFill>
                  <a:schemeClr val="accent3"/>
                </a:solidFill>
              </a:rPr>
              <a:t>Change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Fizz leaving an open soda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Physical or Chemical Change?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198"/>
            <a:ext cx="22860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2743200" cy="318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743200" y="3352800"/>
            <a:ext cx="4114800" cy="497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5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US" sz="8000" dirty="0" smtClean="0">
              <a:solidFill>
                <a:srgbClr val="9BBB59"/>
              </a:solidFill>
            </a:endParaRPr>
          </a:p>
          <a:p>
            <a:pPr marL="0" lvl="0" indent="0" algn="ctr">
              <a:buNone/>
            </a:pPr>
            <a:r>
              <a:rPr lang="en-US" sz="8000" dirty="0" smtClean="0">
                <a:solidFill>
                  <a:srgbClr val="FF0000"/>
                </a:solidFill>
              </a:rPr>
              <a:t>Chemical </a:t>
            </a:r>
            <a:r>
              <a:rPr lang="en-US" sz="8000" dirty="0">
                <a:solidFill>
                  <a:srgbClr val="FF0000"/>
                </a:solidFill>
              </a:rPr>
              <a:t>Change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3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sparkler </a:t>
            </a:r>
            <a:r>
              <a:rPr lang="en-US" smtClean="0"/>
              <a:t>lit on </a:t>
            </a:r>
            <a:r>
              <a:rPr lang="en-US" dirty="0" smtClean="0"/>
              <a:t>the 4</a:t>
            </a:r>
            <a:r>
              <a:rPr lang="en-US" baseline="30000" dirty="0" smtClean="0"/>
              <a:t>th</a:t>
            </a:r>
            <a:r>
              <a:rPr lang="en-US" dirty="0" smtClean="0"/>
              <a:t> of July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dirty="0">
                <a:solidFill>
                  <a:prstClr val="black"/>
                </a:solidFill>
              </a:rPr>
              <a:t>Physical or Chemical Change?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4131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286270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riped Right Arrow 3"/>
          <p:cNvSpPr/>
          <p:nvPr/>
        </p:nvSpPr>
        <p:spPr>
          <a:xfrm>
            <a:off x="3733800" y="3886200"/>
            <a:ext cx="1447800" cy="609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US" sz="8000" dirty="0" smtClean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r>
              <a:rPr lang="en-US" sz="8000" dirty="0" smtClean="0">
                <a:solidFill>
                  <a:srgbClr val="7030A0"/>
                </a:solidFill>
              </a:rPr>
              <a:t>Chemical </a:t>
            </a:r>
            <a:r>
              <a:rPr lang="en-US" sz="8000" dirty="0">
                <a:solidFill>
                  <a:srgbClr val="7030A0"/>
                </a:solidFill>
              </a:rPr>
              <a:t>Change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Juice box freezes in the freezer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dirty="0">
                <a:solidFill>
                  <a:prstClr val="black"/>
                </a:solidFill>
              </a:rPr>
              <a:t>Physical or Chemical Change?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17716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14600"/>
            <a:ext cx="28289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Callout 3"/>
          <p:cNvSpPr/>
          <p:nvPr/>
        </p:nvSpPr>
        <p:spPr>
          <a:xfrm>
            <a:off x="3276600" y="3805237"/>
            <a:ext cx="2057400" cy="38576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accent3"/>
                </a:solidFill>
              </a:rPr>
              <a:t>Chemical Change</a:t>
            </a:r>
            <a:endParaRPr lang="en-US" sz="8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3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US" sz="8000" dirty="0" smtClean="0">
              <a:solidFill>
                <a:srgbClr val="FFC000"/>
              </a:solidFill>
            </a:endParaRPr>
          </a:p>
          <a:p>
            <a:pPr marL="0" lvl="0" indent="0" algn="ctr">
              <a:buNone/>
            </a:pP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</a:rPr>
              <a:t>Physical </a:t>
            </a:r>
            <a:r>
              <a:rPr lang="en-US" sz="8000" dirty="0">
                <a:solidFill>
                  <a:schemeClr val="accent6">
                    <a:lumMod val="75000"/>
                  </a:schemeClr>
                </a:solidFill>
              </a:rPr>
              <a:t>Change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Food Scraps are turned into compost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dirty="0">
                <a:solidFill>
                  <a:prstClr val="black"/>
                </a:solidFill>
              </a:rPr>
              <a:t>Physical or Chemical Change?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3541595" cy="23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35573"/>
            <a:ext cx="34417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rved Down Arrow 3"/>
          <p:cNvSpPr/>
          <p:nvPr/>
        </p:nvSpPr>
        <p:spPr>
          <a:xfrm>
            <a:off x="2227997" y="2286000"/>
            <a:ext cx="4782403" cy="1295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US" sz="8000" dirty="0" smtClean="0">
              <a:solidFill>
                <a:srgbClr val="7030A0"/>
              </a:solidFill>
            </a:endParaRPr>
          </a:p>
          <a:p>
            <a:pPr marL="0" lvl="0" indent="0" algn="ctr">
              <a:buNone/>
            </a:pPr>
            <a:r>
              <a:rPr lang="en-US" sz="8000" dirty="0" smtClean="0">
                <a:solidFill>
                  <a:schemeClr val="accent3">
                    <a:lumMod val="50000"/>
                  </a:schemeClr>
                </a:solidFill>
              </a:rPr>
              <a:t>Chemical </a:t>
            </a:r>
            <a:r>
              <a:rPr lang="en-US" sz="8000" dirty="0">
                <a:solidFill>
                  <a:schemeClr val="accent3">
                    <a:lumMod val="50000"/>
                  </a:schemeClr>
                </a:solidFill>
              </a:rPr>
              <a:t>Change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17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Rain clouds form over ocean waters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dirty="0">
                <a:solidFill>
                  <a:prstClr val="black"/>
                </a:solidFill>
              </a:rPr>
              <a:t>Physical or Chemical Change?</a:t>
            </a: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83955"/>
            <a:ext cx="3451161" cy="229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096140"/>
            <a:ext cx="2766521" cy="207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hevron 3"/>
          <p:cNvSpPr/>
          <p:nvPr/>
        </p:nvSpPr>
        <p:spPr>
          <a:xfrm>
            <a:off x="3657600" y="3733800"/>
            <a:ext cx="1219200" cy="5334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US" sz="8000" dirty="0" smtClean="0">
              <a:solidFill>
                <a:srgbClr val="F79646">
                  <a:lumMod val="75000"/>
                </a:srgbClr>
              </a:solidFill>
            </a:endParaRPr>
          </a:p>
          <a:p>
            <a:pPr marL="0" lvl="0" indent="0" algn="ctr">
              <a:buNone/>
            </a:pPr>
            <a:r>
              <a:rPr lang="en-US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Physical </a:t>
            </a:r>
            <a:r>
              <a:rPr lang="en-US" sz="8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Change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7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silver plate turns black from tarnish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dirty="0">
                <a:solidFill>
                  <a:prstClr val="black"/>
                </a:solidFill>
              </a:rPr>
              <a:t>Physical or Chemical Change?</a:t>
            </a: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398293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399"/>
            <a:ext cx="3976687" cy="34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otched Right Arrow 3"/>
          <p:cNvSpPr/>
          <p:nvPr/>
        </p:nvSpPr>
        <p:spPr>
          <a:xfrm>
            <a:off x="4038600" y="3962400"/>
            <a:ext cx="762000" cy="533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US" sz="8000" dirty="0" smtClean="0">
              <a:solidFill>
                <a:srgbClr val="9BBB59">
                  <a:lumMod val="50000"/>
                </a:srgbClr>
              </a:solidFill>
            </a:endParaRPr>
          </a:p>
          <a:p>
            <a:pPr marL="0" lvl="0" indent="0" algn="ctr">
              <a:buNone/>
            </a:pPr>
            <a:r>
              <a:rPr lang="en-US" sz="8000" dirty="0" smtClean="0"/>
              <a:t>Chemical </a:t>
            </a:r>
            <a:r>
              <a:rPr lang="en-US" sz="8000" dirty="0"/>
              <a:t>Change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green leaf turns red in the autumn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dirty="0">
                <a:solidFill>
                  <a:prstClr val="black"/>
                </a:solidFill>
              </a:rPr>
              <a:t>Physical or Chemical Change?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611" y="3390900"/>
            <a:ext cx="3382553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90900"/>
            <a:ext cx="3382553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agon 3"/>
          <p:cNvSpPr/>
          <p:nvPr/>
        </p:nvSpPr>
        <p:spPr>
          <a:xfrm>
            <a:off x="4267200" y="4343400"/>
            <a:ext cx="609600" cy="3143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3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US" sz="80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sz="8000" dirty="0" smtClean="0">
                <a:solidFill>
                  <a:srgbClr val="C00000"/>
                </a:solidFill>
              </a:rPr>
              <a:t>Chemical </a:t>
            </a:r>
            <a:r>
              <a:rPr lang="en-US" sz="8000" dirty="0">
                <a:solidFill>
                  <a:srgbClr val="C00000"/>
                </a:solidFill>
              </a:rPr>
              <a:t>Change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 burns in a campfire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dirty="0">
                <a:solidFill>
                  <a:prstClr val="black"/>
                </a:solidFill>
              </a:rPr>
              <a:t>Physical or Chemical Change?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309968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3461889" cy="25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urved Connector 4"/>
          <p:cNvCxnSpPr/>
          <p:nvPr/>
        </p:nvCxnSpPr>
        <p:spPr>
          <a:xfrm>
            <a:off x="3709280" y="4267200"/>
            <a:ext cx="1015120" cy="7620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5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Ripping paper into little pieces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Physical or Chemical Change?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11355"/>
            <a:ext cx="3277797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2912048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038600" y="3801967"/>
            <a:ext cx="838200" cy="389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1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US" sz="8000" dirty="0" smtClean="0">
              <a:solidFill>
                <a:srgbClr val="C00000"/>
              </a:solidFill>
            </a:endParaRPr>
          </a:p>
          <a:p>
            <a:pPr marL="0" lvl="0" indent="0" algn="ctr">
              <a:buNone/>
            </a:pPr>
            <a:r>
              <a:rPr lang="en-US" sz="8000" dirty="0" smtClean="0">
                <a:solidFill>
                  <a:srgbClr val="C00000"/>
                </a:solidFill>
              </a:rPr>
              <a:t>C</a:t>
            </a:r>
            <a:r>
              <a:rPr lang="en-US" sz="8000" dirty="0" smtClean="0">
                <a:solidFill>
                  <a:schemeClr val="accent6"/>
                </a:solidFill>
              </a:rPr>
              <a:t>h</a:t>
            </a:r>
            <a:r>
              <a:rPr lang="en-US" sz="8000" dirty="0" smtClean="0">
                <a:solidFill>
                  <a:srgbClr val="C00000"/>
                </a:solidFill>
              </a:rPr>
              <a:t>e</a:t>
            </a:r>
            <a:r>
              <a:rPr lang="en-US" sz="8000" dirty="0" smtClean="0">
                <a:solidFill>
                  <a:schemeClr val="accent3"/>
                </a:solidFill>
              </a:rPr>
              <a:t>m</a:t>
            </a:r>
            <a:r>
              <a:rPr lang="en-US" sz="8000" dirty="0" smtClean="0">
                <a:solidFill>
                  <a:srgbClr val="C00000"/>
                </a:solidFill>
              </a:rPr>
              <a:t>i</a:t>
            </a:r>
            <a:r>
              <a:rPr lang="en-US" sz="8000" dirty="0" smtClean="0">
                <a:solidFill>
                  <a:schemeClr val="accent4"/>
                </a:solidFill>
              </a:rPr>
              <a:t>c</a:t>
            </a:r>
            <a:r>
              <a:rPr lang="en-US" sz="8000" dirty="0" smtClean="0">
                <a:solidFill>
                  <a:srgbClr val="C00000"/>
                </a:solidFill>
              </a:rPr>
              <a:t>a</a:t>
            </a:r>
            <a:r>
              <a:rPr lang="en-US" sz="8000" dirty="0" smtClean="0">
                <a:solidFill>
                  <a:schemeClr val="accent1"/>
                </a:solidFill>
              </a:rPr>
              <a:t>l</a:t>
            </a:r>
            <a:r>
              <a:rPr lang="en-US" sz="8000" dirty="0" smtClean="0">
                <a:solidFill>
                  <a:srgbClr val="C00000"/>
                </a:solidFill>
              </a:rPr>
              <a:t> </a:t>
            </a:r>
            <a:r>
              <a:rPr lang="en-US" sz="8000" dirty="0">
                <a:solidFill>
                  <a:srgbClr val="C00000"/>
                </a:solidFill>
              </a:rPr>
              <a:t>C</a:t>
            </a:r>
            <a:r>
              <a:rPr lang="en-US" sz="8000" dirty="0">
                <a:solidFill>
                  <a:srgbClr val="DAEE18"/>
                </a:solidFill>
              </a:rPr>
              <a:t>h</a:t>
            </a:r>
            <a:r>
              <a:rPr lang="en-US" sz="8000" dirty="0">
                <a:solidFill>
                  <a:srgbClr val="C00000"/>
                </a:solidFill>
              </a:rPr>
              <a:t>a</a:t>
            </a:r>
            <a:r>
              <a:rPr lang="en-US" sz="8000" dirty="0">
                <a:solidFill>
                  <a:schemeClr val="accent6"/>
                </a:solidFill>
              </a:rPr>
              <a:t>n</a:t>
            </a:r>
            <a:r>
              <a:rPr lang="en-US" sz="8000" dirty="0">
                <a:solidFill>
                  <a:srgbClr val="C00000"/>
                </a:solidFill>
              </a:rPr>
              <a:t>g</a:t>
            </a:r>
            <a:r>
              <a:rPr lang="en-US" sz="8000" dirty="0">
                <a:solidFill>
                  <a:srgbClr val="00B050"/>
                </a:solidFill>
              </a:rPr>
              <a:t>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44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accent1"/>
                </a:solidFill>
              </a:rPr>
              <a:t>Physical Change</a:t>
            </a:r>
            <a:endParaRPr lang="en-US" sz="8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4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Melting a popsicle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Physical or Chemical Change?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6" y="3276600"/>
            <a:ext cx="26289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995" y="3334902"/>
            <a:ext cx="2971800" cy="120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otched Right Arrow 3"/>
          <p:cNvSpPr/>
          <p:nvPr/>
        </p:nvSpPr>
        <p:spPr>
          <a:xfrm>
            <a:off x="3505200" y="3936839"/>
            <a:ext cx="1066800" cy="33036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Rust forming on an old nail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Physical or Chemical Change?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86016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29150"/>
            <a:ext cx="2286000" cy="321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Callout 3"/>
          <p:cNvSpPr/>
          <p:nvPr/>
        </p:nvSpPr>
        <p:spPr>
          <a:xfrm>
            <a:off x="3733800" y="3733800"/>
            <a:ext cx="1295400" cy="68101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2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US" sz="8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</a:rPr>
              <a:t>Chemical </a:t>
            </a:r>
            <a:r>
              <a:rPr lang="en-US" sz="8000" dirty="0">
                <a:solidFill>
                  <a:schemeClr val="accent6">
                    <a:lumMod val="50000"/>
                  </a:schemeClr>
                </a:solidFill>
              </a:rPr>
              <a:t>Change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3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Baking cookies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Physical or Chemical Change?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92947"/>
            <a:ext cx="3766139" cy="249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1"/>
            <a:ext cx="3752494" cy="249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hevron 3"/>
          <p:cNvSpPr/>
          <p:nvPr/>
        </p:nvSpPr>
        <p:spPr>
          <a:xfrm>
            <a:off x="4267200" y="3657600"/>
            <a:ext cx="609600" cy="457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7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247</Words>
  <Application>Microsoft Office PowerPoint</Application>
  <PresentationFormat>On-screen Show (4:3)</PresentationFormat>
  <Paragraphs>78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Is it a Chemical or Physical Change?</vt:lpstr>
      <vt:lpstr>A half eaten apple turns brown.</vt:lpstr>
      <vt:lpstr>PowerPoint Presentation</vt:lpstr>
      <vt:lpstr>Ripping paper into little pieces</vt:lpstr>
      <vt:lpstr>PowerPoint Presentation</vt:lpstr>
      <vt:lpstr>Melting a popsicle</vt:lpstr>
      <vt:lpstr>Rust forming on an old nail</vt:lpstr>
      <vt:lpstr>PowerPoint Presentation</vt:lpstr>
      <vt:lpstr>Baking cookies</vt:lpstr>
      <vt:lpstr>PowerPoint Presentation</vt:lpstr>
      <vt:lpstr>Perfume evaporating from an open bottle</vt:lpstr>
      <vt:lpstr>PowerPoint Presentation</vt:lpstr>
      <vt:lpstr>Butter melting on toast</vt:lpstr>
      <vt:lpstr>PowerPoint Presentation</vt:lpstr>
      <vt:lpstr>Your body digesting food you ate</vt:lpstr>
      <vt:lpstr>PowerPoint Presentation</vt:lpstr>
      <vt:lpstr>Boiling water on the stove</vt:lpstr>
      <vt:lpstr>PowerPoint Presentation</vt:lpstr>
      <vt:lpstr>Crushing apples into apple juice</vt:lpstr>
      <vt:lpstr>PowerPoint Presentation</vt:lpstr>
      <vt:lpstr>Bread becoming toast</vt:lpstr>
      <vt:lpstr>PowerPoint Presentation</vt:lpstr>
      <vt:lpstr>Milk going sour</vt:lpstr>
      <vt:lpstr>PowerPoint Presentation</vt:lpstr>
      <vt:lpstr>Fizz leaving an open soda</vt:lpstr>
      <vt:lpstr>PowerPoint Presentation</vt:lpstr>
      <vt:lpstr>A sparkler lit on the 4th of July</vt:lpstr>
      <vt:lpstr>PowerPoint Presentation</vt:lpstr>
      <vt:lpstr>Juice box freezes in the freezer</vt:lpstr>
      <vt:lpstr>PowerPoint Presentation</vt:lpstr>
      <vt:lpstr>Food Scraps are turned into compost</vt:lpstr>
      <vt:lpstr>PowerPoint Presentation</vt:lpstr>
      <vt:lpstr>Rain clouds form over ocean waters</vt:lpstr>
      <vt:lpstr>PowerPoint Presentation</vt:lpstr>
      <vt:lpstr>A silver plate turns black from tarnish</vt:lpstr>
      <vt:lpstr>PowerPoint Presentation</vt:lpstr>
      <vt:lpstr>A green leaf turns red in the autumn</vt:lpstr>
      <vt:lpstr>PowerPoint Presentation</vt:lpstr>
      <vt:lpstr>Wood burns in a campfire</vt:lpstr>
      <vt:lpstr>PowerPoint Presentation</vt:lpstr>
    </vt:vector>
  </TitlesOfParts>
  <Company>Mexico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it a Chemical or Physical Change?</dc:title>
  <dc:creator>cbenton</dc:creator>
  <cp:lastModifiedBy>cbenton</cp:lastModifiedBy>
  <cp:revision>10</cp:revision>
  <dcterms:created xsi:type="dcterms:W3CDTF">2012-11-06T20:23:29Z</dcterms:created>
  <dcterms:modified xsi:type="dcterms:W3CDTF">2012-11-06T22:14:13Z</dcterms:modified>
</cp:coreProperties>
</file>